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6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8" r:id="rId4"/>
  </p:sldMasterIdLst>
  <p:notesMasterIdLst>
    <p:notesMasterId r:id="rId16"/>
  </p:notesMasterIdLst>
  <p:handoutMasterIdLst>
    <p:handoutMasterId r:id="rId17"/>
  </p:handoutMasterIdLst>
  <p:sldIdLst>
    <p:sldId id="256" r:id="rId5"/>
    <p:sldId id="2147478925" r:id="rId6"/>
    <p:sldId id="2147348244" r:id="rId7"/>
    <p:sldId id="2147478917" r:id="rId8"/>
    <p:sldId id="2147478918" r:id="rId9"/>
    <p:sldId id="2147478933" r:id="rId10"/>
    <p:sldId id="2113418064" r:id="rId11"/>
    <p:sldId id="2147478930" r:id="rId12"/>
    <p:sldId id="2147478931" r:id="rId13"/>
    <p:sldId id="2147478932" r:id="rId14"/>
    <p:sldId id="214747892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816" userDrawn="1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F8BA40B-8118-8222-D0C4-AA5FEF1B1196}" name="Josh Davis" initials="JD" userId="S::josh.davis@ivanti.com::c6409050-f106-41c4-904e-3324da903897" providerId="AD"/>
  <p188:author id="{2D1A5014-A220-2A3C-A423-569137273C96}" name="Rachel Haberman" initials="" userId="S::Rachel.Haberman@ivanti.com::b9637989-e1d2-4578-b50b-e8246d3a296e" providerId="AD"/>
  <p188:author id="{8A9A9F2D-AFC0-9673-4CFD-40F1C825BCA6}" name="Rachel Haberman" initials="RH" userId="S::rachel.haberman@ivanti.com::b9637989-e1d2-4578-b50b-e8246d3a296e" providerId="AD"/>
  <p188:author id="{3F562039-2FA4-FA1C-BC2E-6BC9497AEC7C}" name="Fred Gosker" initials="FG" userId="S::fred.gosker@ivanti.com::cdf424eb-1e63-4ca4-bcc7-bede1cc03e32" providerId="AD"/>
  <p188:author id="{879E2D52-B6CD-6243-CAF6-CB5A9FB1C837}" name="Katherine French" initials="KF" userId="S::katherine.french@ivanti.com::c0257b69-fbac-4102-9637-947f4c18e0ed" providerId="AD"/>
  <p188:author id="{4FF61F7F-8BFD-A616-E8DC-517718F72168}" name="Paige Breaux" initials="PB" userId="S::paige.breaux@ivanti.com::a63b32b6-6732-400a-a2cf-b4842bf2a45c" providerId="AD"/>
  <p188:author id="{B653AF7F-1DE4-6130-D099-CB56768DAEDB}" name="Paige Breaux" initials="" userId="S::Paige.Breaux@ivanti.com::a63b32b6-6732-400a-a2cf-b4842bf2a45c" providerId="AD"/>
  <p188:author id="{257A0E8C-9F30-99CE-CF71-D860D10F4852}" name="Nate Stitt" initials="" userId="S::Nate.Stitt@ivanti.com::063757c4-7d59-4afa-af4a-afdbb510cbbc" providerId="AD"/>
  <p188:author id="{CDE42E9F-4362-BFF0-57FB-FEF1463BAA5F}" name="Nan Frazee-Byington" initials="NF" userId="S::nan.frazeebyington@ivanti.com::710aedec-2d3d-482d-b4e4-8a0c2648fa5e" providerId="AD"/>
  <p188:author id="{B16D98AB-1D1F-6B41-5034-A488ACD5806E}" name="Josh Davis" initials="JD" userId="S::Josh.Davis@ivanti.com::c6409050-f106-41c4-904e-3324da903897" providerId="AD"/>
  <p188:author id="{0D5B88D2-DCAC-6EE9-9A96-7EB4885B5E4E}" name="Eric Bruyn" initials="EB" userId="S::eric.bruyn@ivanti.com::d1e2639a-d807-449f-87e0-9c7bb0728afd" providerId="AD"/>
  <p188:author id="{29C9C1EE-F3C6-5243-D401-D3D609872988}" name="Katherine French" initials="KF" userId="S::Katherine.French@ivanti.com::c0257b69-fbac-4102-9637-947f4c18e0e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ed Gosker" initials="FG" lastIdx="1" clrIdx="0">
    <p:extLst>
      <p:ext uri="{19B8F6BF-5375-455C-9EA6-DF929625EA0E}">
        <p15:presenceInfo xmlns:p15="http://schemas.microsoft.com/office/powerpoint/2012/main" userId="S::fred.gosker@ivanti.com::cdf424eb-1e63-4ca4-bcc7-bede1cc03e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0389"/>
    <a:srgbClr val="FF1515"/>
    <a:srgbClr val="CF1135"/>
    <a:srgbClr val="A00C54"/>
    <a:srgbClr val="660479"/>
    <a:srgbClr val="850A64"/>
    <a:srgbClr val="9F0B54"/>
    <a:srgbClr val="EBEBEB"/>
    <a:srgbClr val="BFBFBF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73032"/>
  </p:normalViewPr>
  <p:slideViewPr>
    <p:cSldViewPr snapToGrid="0">
      <p:cViewPr>
        <p:scale>
          <a:sx n="80" d="100"/>
          <a:sy n="80" d="100"/>
        </p:scale>
        <p:origin x="1040" y="456"/>
      </p:cViewPr>
      <p:guideLst>
        <p:guide orient="horz" pos="81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5C63FB9-8E8A-424B-889D-EBCD169DA02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F7EC4E-3085-9744-A2D7-D8F69104C6B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A9F91-9F24-8D4E-9E72-288A12A0CAD2}" type="datetimeFigureOut">
              <a:rPr lang="en-US" smtClean="0">
                <a:latin typeface="Arial" panose="020B0604020202020204" pitchFamily="34" charset="0"/>
              </a:rPr>
              <a:t>5/6/24</a:t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B682E0-A336-BB41-B8FB-702710B2DA9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818E85-B568-3545-A571-FF02AEABD1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2876B-1E3E-A842-97D5-D0932241CA04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9555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2T15:55:14.05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28462 22358 1003 0 0,'6'11'9608'0'0,"4"5"-9247"0"0,0 0-89 0 0,-1-2-40 0 0,-1-3-52 0 0,-3-4 0 0 0,-2-2 36 0 0,0-3-156 0 0,-2 0-200 0 0,-1 0-64 0 0,0 0-248 0 0,0 2-361 0 0,-1 0-231 0 0,1 2-84 0 0,0-1-92 0 0,0 1-276 0 0,0-1-784 0 0,0-9-904 0 0,0-4 3184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15:21:56.427"/>
    </inkml:context>
    <inkml:brush xml:id="br0">
      <inkml:brushProperty name="width" value="0.1" units="cm"/>
      <inkml:brushProperty name="height" value="0.1" units="cm"/>
    </inkml:brush>
  </inkml:definitions>
  <inkml:trace contextRef="#ctx0" brushRef="#br0">6711 17207 12492 0 0,'0'4'1276'0'0,"-4"17"-5121"0"0,-1 6 889 0 0,3-2-2792 0 0,5-5 4928 0 0,2-7 820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15:21:56.42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8763 17243 11496 0 0,'1'0'1844'0'0,"-3"5"28"0"0,-1 2-2872 0 0,-1 1-540 0 0,2-1-1057 0 0,0-1-2887 0 0,1-1 893 0 0,3-9 4591 0 0,2-4 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15:21:56.429"/>
    </inkml:context>
    <inkml:brush xml:id="br0">
      <inkml:brushProperty name="width" value="0.1" units="cm"/>
      <inkml:brushProperty name="height" value="0.1" units="cm"/>
    </inkml:brush>
  </inkml:definitions>
  <inkml:trace contextRef="#ctx0" brushRef="#br0">8761 17243 9471 0 0,'0'0'0'0'0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20:59:18.233"/>
    </inkml:context>
    <inkml:brush xml:id="br0">
      <inkml:brushProperty name="width" value="0.1" units="cm"/>
      <inkml:brushProperty name="height" value="0.1" units="cm"/>
    </inkml:brush>
  </inkml:definitions>
  <inkml:trace contextRef="#ctx0" brushRef="#br0">9172 15610 115 0 0,'0'1'8024'0'0,"1"2"-4439"0"0,-2 0-13962 0 0,-2 0 9501 0 0,2-3 876 0 0,1 0 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15:21:56.443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21937 6859 871 0 0,'0'1'5432'0'0,"3"-2"-2432"0"0,2-2-3116 0 0,2-1 24 0 0,0 1 16 0 0,1 1-4 0 0,-2 0-60 0 0,0 1-108 0 0,-2 2-140 0 0,-2 2-40 0 0,0 3 36 0 0,-2 1-128 0 0,0 2-156 0 0,-3 1-496 0 0,0 0-1068 0 0,-1 1 568 0 0,-1-2 609 0 0,3-15 1063 0 0,1-8 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755E10E-7CC3-CF46-A4E5-CCFE136D86F6}" type="datetimeFigureOut">
              <a:rPr lang="en-US" smtClean="0"/>
              <a:pPr/>
              <a:t>5/6/24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A6C0BA5-3971-3645-86F9-CC5C47721C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847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9178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56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027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313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375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255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901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80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193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232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998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38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tabLst>
          <a:tab pos="3878263" algn="l"/>
        </a:tabLst>
        <a:defRPr sz="27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Wingdings" pitchFamily="2" charset="2"/>
        <a:buNone/>
        <a:defRPr sz="24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00050" indent="-223838" algn="l" defTabSz="914400" rtl="0" eaLnBrk="1" latinLnBrk="0" hangingPunct="1">
        <a:lnSpc>
          <a:spcPct val="10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858838" indent="-173038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433513" indent="-174625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1831975" indent="-173038" algn="l" defTabSz="914400" rtl="0" eaLnBrk="1" latinLnBrk="0" hangingPunct="1">
        <a:lnSpc>
          <a:spcPct val="100000"/>
        </a:lnSpc>
        <a:spcBef>
          <a:spcPts val="500"/>
        </a:spcBef>
        <a:buSzPct val="6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orient="horz" pos="2160">
          <p15:clr>
            <a:srgbClr val="F26B43"/>
          </p15:clr>
        </p15:guide>
        <p15:guide id="8" pos="3840">
          <p15:clr>
            <a:srgbClr val="F26B43"/>
          </p15:clr>
        </p15:guide>
        <p15:guide id="9" pos="384">
          <p15:clr>
            <a:srgbClr val="F26B43"/>
          </p15:clr>
        </p15:guide>
        <p15:guide id="11" orient="horz" pos="504">
          <p15:clr>
            <a:srgbClr val="F26B43"/>
          </p15:clr>
        </p15:guide>
        <p15:guide id="12" pos="72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13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openxmlformats.org/officeDocument/2006/relationships/customXml" Target="../ink/ink4.xm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ivanti.com/stateofcyber" TargetMode="Externa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.xml"/><Relationship Id="rId11" Type="http://schemas.openxmlformats.org/officeDocument/2006/relationships/image" Target="../media/image6.png"/><Relationship Id="rId5" Type="http://schemas.openxmlformats.org/officeDocument/2006/relationships/image" Target="../media/image3.svg"/><Relationship Id="rId15" Type="http://schemas.openxmlformats.org/officeDocument/2006/relationships/image" Target="../media/image8.png"/><Relationship Id="rId10" Type="http://schemas.openxmlformats.org/officeDocument/2006/relationships/customXml" Target="../ink/ink3.xml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customXml" Target="../ink/ink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hyperlink" Target="http://ivanti.com/research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customXml" Target="../ink/ink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E33CB0-1341-6B41-E366-13628B1807B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53539" y="709614"/>
            <a:ext cx="9634538" cy="202123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6600">
                <a:solidFill>
                  <a:schemeClr val="bg1"/>
                </a:solidFill>
                <a:ea typeface="Inter Extra Bold" panose="020B0502030000000004" pitchFamily="34" charset="0"/>
              </a:rPr>
              <a:t>2024 State of Cybersecurity Report:</a:t>
            </a:r>
            <a:endParaRPr lang="en-US" sz="4000" b="0">
              <a:solidFill>
                <a:schemeClr val="bg1"/>
              </a:solidFill>
              <a:ea typeface="Inter Italic" panose="020B05020300000000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8D0919-2C9F-4A72-B222-BFF1356EB7B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41405" y="5428602"/>
            <a:ext cx="5567838" cy="7699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200" b="0">
                <a:solidFill>
                  <a:schemeClr val="bg1"/>
                </a:solidFill>
                <a:ea typeface="Inter Italic" panose="020B0502030000000004" pitchFamily="34" charset="0"/>
              </a:rPr>
              <a:t>Read the full report and download all charts at </a:t>
            </a:r>
            <a:r>
              <a:rPr lang="en-US" sz="2200" b="0" err="1">
                <a:solidFill>
                  <a:schemeClr val="bg1"/>
                </a:solidFill>
                <a:ea typeface="Inter Italic" panose="020B0502030000000004" pitchFamily="34" charset="0"/>
              </a:rPr>
              <a:t>ivanti.com</a:t>
            </a:r>
            <a:r>
              <a:rPr lang="en-US" sz="2200" b="0">
                <a:solidFill>
                  <a:schemeClr val="bg1"/>
                </a:solidFill>
                <a:ea typeface="Inter Italic" panose="020B0502030000000004" pitchFamily="34" charset="0"/>
              </a:rPr>
              <a:t>/</a:t>
            </a:r>
            <a:r>
              <a:rPr lang="en-US" sz="2200" b="0" err="1">
                <a:solidFill>
                  <a:schemeClr val="bg1"/>
                </a:solidFill>
                <a:ea typeface="Inter Italic" panose="020B0502030000000004" pitchFamily="34" charset="0"/>
              </a:rPr>
              <a:t>stateofcyber</a:t>
            </a:r>
            <a:endParaRPr lang="en-US" sz="2200" b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3251E6-9100-BF6E-C41C-1AF369FC24E5}"/>
              </a:ext>
            </a:extLst>
          </p:cNvPr>
          <p:cNvSpPr txBox="1"/>
          <p:nvPr/>
        </p:nvSpPr>
        <p:spPr>
          <a:xfrm>
            <a:off x="694694" y="3012733"/>
            <a:ext cx="92428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>
                <a:solidFill>
                  <a:schemeClr val="bg1"/>
                </a:solidFill>
                <a:latin typeface="Arial" panose="020B0604020202020204" pitchFamily="34" charset="0"/>
                <a:ea typeface="Inter Italic" panose="020B0502030000000004" pitchFamily="34" charset="0"/>
                <a:cs typeface="Arial" panose="020B0604020202020204" pitchFamily="34" charset="0"/>
              </a:rPr>
              <a:t>Executive Summary and Key Findings </a:t>
            </a:r>
            <a:endParaRPr lang="en-US" sz="360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C0EAA43-60E5-A67E-ABB6-980B2AEEF3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61437" y="5376828"/>
            <a:ext cx="2059862" cy="87348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477A3FE-C3C9-9B29-00C2-1F4063CBEC1A}"/>
                  </a:ext>
                </a:extLst>
              </p14:cNvPr>
              <p14:cNvContentPartPr/>
              <p14:nvPr/>
            </p14:nvContentPartPr>
            <p14:xfrm>
              <a:off x="11035440" y="7472164"/>
              <a:ext cx="19871" cy="42276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477A3FE-C3C9-9B29-00C2-1F4063CBEC1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1017698" y="7454401"/>
                <a:ext cx="55000" cy="7744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BDF7891-2A51-C864-4AF3-C4793ADFF108}"/>
                  </a:ext>
                </a:extLst>
              </p14:cNvPr>
              <p14:cNvContentPartPr/>
              <p14:nvPr/>
            </p14:nvContentPartPr>
            <p14:xfrm>
              <a:off x="3290608" y="6250314"/>
              <a:ext cx="14941" cy="39908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BDF7891-2A51-C864-4AF3-C4793ADFF10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228354" y="6232337"/>
                <a:ext cx="138204" cy="7550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4CA0E25-FF34-6EB7-8305-E85EB6E20354}"/>
                  </a:ext>
                </a:extLst>
              </p14:cNvPr>
              <p14:cNvContentPartPr/>
              <p14:nvPr/>
            </p14:nvContentPartPr>
            <p14:xfrm>
              <a:off x="4447945" y="6271091"/>
              <a:ext cx="14941" cy="14941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4CA0E25-FF34-6EB7-8305-E85EB6E2035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398142" y="6251936"/>
                <a:ext cx="113552" cy="528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6503ABA-DD55-9910-097E-233B8CE0379B}"/>
                  </a:ext>
                </a:extLst>
              </p14:cNvPr>
              <p14:cNvContentPartPr/>
              <p14:nvPr/>
            </p14:nvContentPartPr>
            <p14:xfrm>
              <a:off x="4454571" y="6271091"/>
              <a:ext cx="14941" cy="14941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6503ABA-DD55-9910-097E-233B8CE0379B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707521" y="5524041"/>
                <a:ext cx="1494100" cy="1494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76050622-561D-C9FF-AA0A-A0B43E478C13}"/>
                  </a:ext>
                </a:extLst>
              </p14:cNvPr>
              <p14:cNvContentPartPr/>
              <p14:nvPr/>
            </p14:nvContentPartPr>
            <p14:xfrm>
              <a:off x="3082152" y="5265615"/>
              <a:ext cx="9769" cy="9769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76050622-561D-C9FF-AA0A-A0B43E478C13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000744" y="5221210"/>
                <a:ext cx="170958" cy="9769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Rectangle 10">
            <a:hlinkClick r:id="rId16"/>
            <a:extLst>
              <a:ext uri="{FF2B5EF4-FFF2-40B4-BE49-F238E27FC236}">
                <a16:creationId xmlns:a16="http://schemas.microsoft.com/office/drawing/2014/main" id="{60A20FFA-8B56-66C1-CA8A-59BC1B65487F}"/>
              </a:ext>
            </a:extLst>
          </p:cNvPr>
          <p:cNvSpPr/>
          <p:nvPr/>
        </p:nvSpPr>
        <p:spPr>
          <a:xfrm>
            <a:off x="1949115" y="5847347"/>
            <a:ext cx="4435655" cy="351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661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2836EE8-942F-CEF5-5AD6-2D538EE1F6F5}"/>
              </a:ext>
            </a:extLst>
          </p:cNvPr>
          <p:cNvSpPr/>
          <p:nvPr/>
        </p:nvSpPr>
        <p:spPr>
          <a:xfrm rot="5400000">
            <a:off x="4959191" y="-4970373"/>
            <a:ext cx="2273618" cy="12192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05DB02-494F-10B8-94C2-C3DDB61398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40079" y="729608"/>
            <a:ext cx="7714211" cy="70749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Priorities for a secure organization</a:t>
            </a:r>
            <a:r>
              <a:rPr lang="en-US" sz="2400" b="0" u="none" strike="noStrike" dirty="0">
                <a:solidFill>
                  <a:schemeClr val="bg1"/>
                </a:solidFill>
                <a:effectLst/>
                <a:latin typeface="Arial"/>
                <a:ea typeface="Inter Light" panose="02000403000000020004" pitchFamily="2" charset="0"/>
                <a:cs typeface="Arial"/>
              </a:rPr>
              <a:t> in 2024 and b</a:t>
            </a:r>
            <a:r>
              <a:rPr lang="en-US" sz="24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eyond</a:t>
            </a:r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CD16275-AF9B-4157-242C-7A58449BD674}"/>
              </a:ext>
            </a:extLst>
          </p:cNvPr>
          <p:cNvSpPr/>
          <p:nvPr/>
        </p:nvSpPr>
        <p:spPr>
          <a:xfrm>
            <a:off x="306113" y="4569041"/>
            <a:ext cx="5676408" cy="18057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DF3469-1DBA-1C61-6C78-DBCA4B9DA527}"/>
              </a:ext>
            </a:extLst>
          </p:cNvPr>
          <p:cNvSpPr/>
          <p:nvPr/>
        </p:nvSpPr>
        <p:spPr>
          <a:xfrm>
            <a:off x="6209480" y="2549756"/>
            <a:ext cx="5676408" cy="18057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50A64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76E12C4-8E85-0490-E59B-10813AE85C30}"/>
              </a:ext>
            </a:extLst>
          </p:cNvPr>
          <p:cNvSpPr/>
          <p:nvPr/>
        </p:nvSpPr>
        <p:spPr>
          <a:xfrm>
            <a:off x="306113" y="2549756"/>
            <a:ext cx="5676408" cy="18057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029EC2D-1129-53C2-66D9-B9B82ADD499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125978" y="2581621"/>
            <a:ext cx="4158062" cy="1805721"/>
          </a:xfrm>
          <a:prstGeom prst="rect">
            <a:avLst/>
          </a:prstGeom>
        </p:spPr>
        <p:txBody>
          <a:bodyPr vert="horz" lIns="91440" tIns="91440" rIns="182880" bIns="91440" rtlCol="0" anchor="ctr">
            <a:normAutofit/>
          </a:bodyPr>
          <a:lstStyle/>
          <a:p>
            <a:pPr algn="ctr"/>
            <a:r>
              <a:rPr lang="en-US" sz="2200" b="0" u="none" strike="noStrike" dirty="0">
                <a:solidFill>
                  <a:srgbClr val="660479"/>
                </a:solidFill>
                <a:effectLst/>
                <a:latin typeface="Arial"/>
                <a:ea typeface="Inter Semi Bold" panose="020B0502030000000004" pitchFamily="34" charset="0"/>
                <a:cs typeface="Arial"/>
              </a:rPr>
              <a:t>Understanding your supply chain – and creating</a:t>
            </a:r>
            <a:r>
              <a:rPr lang="en-US" sz="2200" b="0" dirty="0">
                <a:solidFill>
                  <a:srgbClr val="660479"/>
                </a:solidFill>
                <a:latin typeface="Arial"/>
                <a:ea typeface="Inter Semi Bold" panose="020B0502030000000004" pitchFamily="34" charset="0"/>
                <a:cs typeface="Arial"/>
              </a:rPr>
              <a:t> </a:t>
            </a:r>
            <a:r>
              <a:rPr lang="en-US" sz="2200" u="none" strike="noStrike" dirty="0">
                <a:solidFill>
                  <a:srgbClr val="660479"/>
                </a:solidFill>
                <a:effectLst/>
                <a:latin typeface="Arial"/>
                <a:ea typeface="Inter Semi Bold" panose="020B0502030000000004" pitchFamily="34" charset="0"/>
                <a:cs typeface="Arial"/>
              </a:rPr>
              <a:t>mutual accountability 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ABEC9C-860F-41AC-4313-892E58E944C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66805" y="4580224"/>
            <a:ext cx="5555024" cy="1805721"/>
          </a:xfrm>
          <a:prstGeom prst="rect">
            <a:avLst/>
          </a:prstGeom>
        </p:spPr>
        <p:txBody>
          <a:bodyPr vert="horz" lIns="91440" tIns="91440" rIns="182880" bIns="91440" rtlCol="0" anchor="ctr">
            <a:normAutofit/>
          </a:bodyPr>
          <a:lstStyle/>
          <a:p>
            <a:pPr algn="ctr"/>
            <a:r>
              <a:rPr lang="en-US" sz="2200" b="0" u="none" strike="noStrike" dirty="0">
                <a:solidFill>
                  <a:srgbClr val="CF1135"/>
                </a:solidFill>
                <a:effectLst/>
                <a:latin typeface="Arial"/>
                <a:ea typeface="Inter Semi Bold" panose="020B0502030000000004" pitchFamily="34" charset="0"/>
                <a:cs typeface="Arial"/>
              </a:rPr>
              <a:t>Aligning how the </a:t>
            </a:r>
            <a:r>
              <a:rPr lang="en-US" sz="2200" u="none" strike="noStrike" dirty="0">
                <a:solidFill>
                  <a:srgbClr val="CF1135"/>
                </a:solidFill>
                <a:effectLst/>
                <a:latin typeface="Arial"/>
                <a:ea typeface="Inter Semi Bold" panose="020B0502030000000004" pitchFamily="34" charset="0"/>
                <a:cs typeface="Arial"/>
              </a:rPr>
              <a:t>CIO and CISO</a:t>
            </a:r>
            <a:r>
              <a:rPr lang="en-US" sz="2200" b="0" u="none" strike="noStrike" dirty="0">
                <a:solidFill>
                  <a:srgbClr val="CF1135"/>
                </a:solidFill>
                <a:effectLst/>
                <a:latin typeface="Arial"/>
                <a:ea typeface="Inter Semi Bold" panose="020B0502030000000004" pitchFamily="34" charset="0"/>
                <a:cs typeface="Arial"/>
              </a:rPr>
              <a:t> think about and act on security mandates 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B8E269A-A2D7-93A3-B992-FFBCF3D740E9}"/>
              </a:ext>
            </a:extLst>
          </p:cNvPr>
          <p:cNvSpPr/>
          <p:nvPr/>
        </p:nvSpPr>
        <p:spPr>
          <a:xfrm>
            <a:off x="6209480" y="4580225"/>
            <a:ext cx="5676408" cy="18057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C51B6B-BAB2-D779-3ED5-4FB06F03991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209479" y="2517891"/>
            <a:ext cx="5676408" cy="1805721"/>
          </a:xfrm>
          <a:prstGeom prst="rect">
            <a:avLst/>
          </a:prstGeom>
        </p:spPr>
        <p:txBody>
          <a:bodyPr vert="horz" lIns="91440" tIns="91440" rIns="182880" bIns="91440" rtlCol="0" anchor="ctr">
            <a:normAutofit/>
          </a:bodyPr>
          <a:lstStyle/>
          <a:p>
            <a:pPr algn="ctr"/>
            <a:r>
              <a:rPr lang="en-US" sz="2200" b="0" u="none" strike="noStrike">
                <a:solidFill>
                  <a:srgbClr val="A00C54"/>
                </a:solidFill>
                <a:effectLst/>
                <a:ea typeface="Inter Semi Bold" panose="020B0502030000000004" pitchFamily="34" charset="0"/>
              </a:rPr>
              <a:t>Dismantling </a:t>
            </a:r>
            <a:r>
              <a:rPr lang="en-US" sz="2200" u="none" strike="noStrike">
                <a:solidFill>
                  <a:srgbClr val="A00C54"/>
                </a:solidFill>
                <a:effectLst/>
                <a:ea typeface="Inter Semi Bold" panose="020B0502030000000004" pitchFamily="34" charset="0"/>
              </a:rPr>
              <a:t>data silos </a:t>
            </a:r>
            <a:r>
              <a:rPr lang="en-US" sz="2200" b="0" u="none" strike="noStrike">
                <a:solidFill>
                  <a:srgbClr val="A00C54"/>
                </a:solidFill>
                <a:effectLst/>
                <a:ea typeface="Inter Semi Bold" panose="020B0502030000000004" pitchFamily="34" charset="0"/>
              </a:rPr>
              <a:t>that slow response times and hide critical insights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4F472B9-944E-6940-992D-2C33265AD34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270172" y="4579067"/>
            <a:ext cx="5555024" cy="1805721"/>
          </a:xfrm>
          <a:prstGeom prst="rect">
            <a:avLst/>
          </a:prstGeom>
        </p:spPr>
        <p:txBody>
          <a:bodyPr vert="horz" lIns="91440" tIns="91440" rIns="182880" bIns="91440" rtlCol="0" anchor="ctr">
            <a:normAutofit/>
          </a:bodyPr>
          <a:lstStyle/>
          <a:p>
            <a:pPr algn="ctr"/>
            <a:r>
              <a:rPr lang="en-US" sz="2200" b="0">
                <a:solidFill>
                  <a:srgbClr val="FF1515"/>
                </a:solidFill>
                <a:ea typeface="Inter Semi Bold" panose="020B0502030000000004" pitchFamily="34" charset="0"/>
              </a:rPr>
              <a:t>Targeting areas of friction between IT and security to uncover </a:t>
            </a:r>
            <a:r>
              <a:rPr lang="en-US" sz="2200">
                <a:solidFill>
                  <a:srgbClr val="FF1515"/>
                </a:solidFill>
                <a:ea typeface="Inter Semi Bold" panose="020B0502030000000004" pitchFamily="34" charset="0"/>
              </a:rPr>
              <a:t>operational improvements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C1EB364-8BA2-7E0C-0137-FEF9A0733E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142" t="26954" r="27208"/>
          <a:stretch/>
        </p:blipFill>
        <p:spPr>
          <a:xfrm rot="5400000">
            <a:off x="9407442" y="-530856"/>
            <a:ext cx="2273619" cy="331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512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18CE6FC-31A1-3885-F795-A9C92EC46B7B}"/>
              </a:ext>
            </a:extLst>
          </p:cNvPr>
          <p:cNvSpPr/>
          <p:nvPr/>
        </p:nvSpPr>
        <p:spPr>
          <a:xfrm>
            <a:off x="0" y="1"/>
            <a:ext cx="3528647" cy="6858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CC8D77-CCEA-7631-50B8-274BA5A847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03" t="41927"/>
          <a:stretch/>
        </p:blipFill>
        <p:spPr>
          <a:xfrm>
            <a:off x="0" y="0"/>
            <a:ext cx="3528647" cy="2633916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D7941CF-B8E9-0998-42CF-D72FF7426B1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64581" y="2940856"/>
            <a:ext cx="2859385" cy="976289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en-US" sz="3200">
                <a:solidFill>
                  <a:schemeClr val="bg1"/>
                </a:solidFill>
                <a:ea typeface="Inter Semi Bold" panose="020B0502030000000004" pitchFamily="34" charset="0"/>
              </a:rPr>
              <a:t>About the research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AB3311-D4AC-F72F-B2C4-120C0465E31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034672" y="587375"/>
            <a:ext cx="7299210" cy="4379882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1400" b="0">
                <a:ea typeface="Inter Light" panose="02000403000000020004" pitchFamily="2" charset="0"/>
              </a:rPr>
              <a:t>Ivanti surveyed over 7,300 executive leaders, IT and cybersecurity professionals, and office workers in October 2023. Our goal: To understand today’s most pressing cybersecurity threats as well as emerging trends, opportunities and business strategies. </a:t>
            </a:r>
          </a:p>
          <a:p>
            <a:pPr>
              <a:lnSpc>
                <a:spcPct val="150000"/>
              </a:lnSpc>
            </a:pPr>
            <a:r>
              <a:rPr lang="en-US" sz="1400" b="0">
                <a:ea typeface="Inter Light" panose="02000403000000020004" pitchFamily="2" charset="0"/>
              </a:rPr>
              <a:t>As part of the study, we developed a Cybersecurity Maturity Scale. Collecting information through self-reporting has limitations, as people may be biased when evaluating their own efforts; however, we believe the findings based on this maturity model provide useful signals to the cybersecurity field. We ask that readers keep these limitations in mind.</a:t>
            </a:r>
          </a:p>
          <a:p>
            <a:pPr>
              <a:lnSpc>
                <a:spcPct val="150000"/>
              </a:lnSpc>
            </a:pPr>
            <a:r>
              <a:rPr lang="en-US" sz="1400" b="0">
                <a:ea typeface="Inter Light" panose="02000403000000020004" pitchFamily="2" charset="0"/>
              </a:rPr>
              <a:t>This study was administered by </a:t>
            </a:r>
            <a:r>
              <a:rPr lang="en-US" sz="1400" b="0" err="1">
                <a:ea typeface="Inter Light" panose="02000403000000020004" pitchFamily="2" charset="0"/>
              </a:rPr>
              <a:t>Ravn</a:t>
            </a:r>
            <a:r>
              <a:rPr lang="en-US" sz="1400" b="0">
                <a:ea typeface="Inter Light" panose="02000403000000020004" pitchFamily="2" charset="0"/>
              </a:rPr>
              <a:t> Research, and panelists were recruited by MSI Advanced Customer Insights. Survey results are unweighted. Further details by country are available by request. </a:t>
            </a:r>
          </a:p>
          <a:p>
            <a:pPr>
              <a:lnSpc>
                <a:spcPct val="150000"/>
              </a:lnSpc>
            </a:pPr>
            <a:r>
              <a:rPr lang="en-US" sz="1400" b="0">
                <a:solidFill>
                  <a:srgbClr val="3F3F3F"/>
                </a:solidFill>
                <a:effectLst/>
              </a:rPr>
              <a:t>For more Ivanti research on IT, security and the future of work, visit </a:t>
            </a:r>
            <a:r>
              <a:rPr lang="en-US" sz="1400" b="0">
                <a:solidFill>
                  <a:srgbClr val="3F3F3F"/>
                </a:solidFill>
                <a:effectLst/>
                <a:hlinkClick r:id="rId4"/>
              </a:rPr>
              <a:t>ivanti.com/research</a:t>
            </a:r>
            <a:r>
              <a:rPr lang="en-US" sz="1400" b="0">
                <a:solidFill>
                  <a:srgbClr val="3F3F3F"/>
                </a:solidFill>
                <a:effectLst/>
              </a:rPr>
              <a:t>.</a:t>
            </a:r>
          </a:p>
          <a:p>
            <a:pPr>
              <a:lnSpc>
                <a:spcPct val="150000"/>
              </a:lnSpc>
            </a:pPr>
            <a:endParaRPr lang="en-US" sz="1400" b="0">
              <a:ea typeface="Inter Light" panose="02000403000000020004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C5AA3EA-06B6-99C5-65F0-76E341E2C2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7204" y="6158370"/>
            <a:ext cx="895580" cy="3987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2BFE41-509C-A7C8-8964-D595EA2C546A}"/>
              </a:ext>
            </a:extLst>
          </p:cNvPr>
          <p:cNvSpPr txBox="1"/>
          <p:nvPr/>
        </p:nvSpPr>
        <p:spPr>
          <a:xfrm>
            <a:off x="5466692" y="6373688"/>
            <a:ext cx="621840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Inter Italic" panose="020B0502030000000004" pitchFamily="34" charset="0"/>
              </a:rPr>
              <a:t>Copyright © 2024, Ivanti. All rights reserved. 2024 State of Cybersecurity Report. 5/6 KF</a:t>
            </a:r>
          </a:p>
          <a:p>
            <a:pPr algn="r"/>
            <a:endParaRPr lang="en-US" sz="10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786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872ACC0-E3EA-867E-7A3F-885A459573ED}"/>
              </a:ext>
            </a:extLst>
          </p:cNvPr>
          <p:cNvSpPr/>
          <p:nvPr/>
        </p:nvSpPr>
        <p:spPr>
          <a:xfrm rot="5400000">
            <a:off x="4964785" y="-4964781"/>
            <a:ext cx="2262432" cy="12192002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1C6EE6F-917B-6AE3-FB41-1FCF7728A5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142" t="26954" r="27208"/>
          <a:stretch/>
        </p:blipFill>
        <p:spPr>
          <a:xfrm rot="5400000">
            <a:off x="9404299" y="-525264"/>
            <a:ext cx="2262435" cy="3312967"/>
          </a:xfrm>
          <a:prstGeom prst="rect">
            <a:avLst/>
          </a:prstGeom>
        </p:spPr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9133ED9D-77F5-0CAD-EF3B-A03B2BEA7F1B}"/>
              </a:ext>
            </a:extLst>
          </p:cNvPr>
          <p:cNvSpPr txBox="1">
            <a:spLocks/>
          </p:cNvSpPr>
          <p:nvPr/>
        </p:nvSpPr>
        <p:spPr>
          <a:xfrm>
            <a:off x="640079" y="729608"/>
            <a:ext cx="7857375" cy="707492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0" dirty="0">
                <a:solidFill>
                  <a:schemeClr val="bg1"/>
                </a:solidFill>
                <a:ea typeface="Inter Light" panose="02000403000000020004" pitchFamily="2" charset="0"/>
              </a:rPr>
              <a:t>Cybersecurity is a </a:t>
            </a:r>
            <a:r>
              <a:rPr lang="en-US" sz="2400" dirty="0">
                <a:solidFill>
                  <a:schemeClr val="bg1"/>
                </a:solidFill>
                <a:ea typeface="Inter Semi Bold" panose="020B0502030000000004" pitchFamily="34" charset="0"/>
              </a:rPr>
              <a:t>top priority </a:t>
            </a:r>
            <a:r>
              <a:rPr lang="en-US" sz="2400" dirty="0">
                <a:solidFill>
                  <a:schemeClr val="bg1"/>
                </a:solidFill>
                <a:ea typeface="Inter Light" panose="02000403000000020004" pitchFamily="2" charset="0"/>
              </a:rPr>
              <a:t>and</a:t>
            </a:r>
            <a:r>
              <a:rPr lang="en-US" sz="2400" b="0" dirty="0">
                <a:solidFill>
                  <a:schemeClr val="bg1"/>
                </a:solidFill>
                <a:ea typeface="Inter Italic" panose="020B0502030000000004" pitchFamily="34" charset="0"/>
              </a:rPr>
              <a:t> </a:t>
            </a:r>
            <a:r>
              <a:rPr lang="en-US" sz="2400" dirty="0">
                <a:solidFill>
                  <a:schemeClr val="bg1"/>
                </a:solidFill>
                <a:ea typeface="Inter Semi Bold" panose="020B0502030000000004" pitchFamily="34" charset="0"/>
              </a:rPr>
              <a:t>key strategic asset </a:t>
            </a:r>
            <a:br>
              <a:rPr lang="en-US" sz="2400" b="0" dirty="0">
                <a:solidFill>
                  <a:schemeClr val="bg1"/>
                </a:solidFill>
                <a:ea typeface="Inter Italic" panose="020B0502030000000004" pitchFamily="34" charset="0"/>
              </a:rPr>
            </a:br>
            <a:r>
              <a:rPr lang="en-US" sz="2400" b="0" dirty="0">
                <a:solidFill>
                  <a:schemeClr val="bg1"/>
                </a:solidFill>
                <a:ea typeface="Inter Light" panose="02000403000000020004" pitchFamily="2" charset="0"/>
              </a:rPr>
              <a:t>for today’s executive leaders</a:t>
            </a:r>
            <a:endParaRPr lang="en-US" dirty="0"/>
          </a:p>
        </p:txBody>
      </p:sp>
      <p:pic>
        <p:nvPicPr>
          <p:cNvPr id="3" name="Picture 2" descr="A screenshot of a graph&#10;&#10;Description automatically generated">
            <a:extLst>
              <a:ext uri="{FF2B5EF4-FFF2-40B4-BE49-F238E27FC236}">
                <a16:creationId xmlns:a16="http://schemas.microsoft.com/office/drawing/2014/main" id="{090FECBA-9648-BE99-5AB7-9389649E52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696"/>
          <a:stretch/>
        </p:blipFill>
        <p:spPr>
          <a:xfrm>
            <a:off x="547005" y="2648962"/>
            <a:ext cx="9397949" cy="351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949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C19DB48-0453-9D48-D839-DDCAD975A440}"/>
              </a:ext>
            </a:extLst>
          </p:cNvPr>
          <p:cNvSpPr/>
          <p:nvPr/>
        </p:nvSpPr>
        <p:spPr>
          <a:xfrm>
            <a:off x="0" y="0"/>
            <a:ext cx="3528647" cy="6858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C6A6037-8F34-706E-AED6-9B9B832DF7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03" t="41927"/>
          <a:stretch/>
        </p:blipFill>
        <p:spPr>
          <a:xfrm>
            <a:off x="0" y="0"/>
            <a:ext cx="3528647" cy="2633916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4D9E193-BCE8-F330-453E-789BF4B7164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56978" y="0"/>
            <a:ext cx="2814689" cy="6858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b="0" dirty="0">
                <a:solidFill>
                  <a:schemeClr val="bg1"/>
                </a:solidFill>
                <a:ea typeface="Inter Light" panose="02000403000000020004" pitchFamily="2" charset="0"/>
              </a:rPr>
              <a:t>However, tech and data silos </a:t>
            </a:r>
            <a:r>
              <a:rPr lang="en-US" dirty="0">
                <a:solidFill>
                  <a:schemeClr val="bg1"/>
                </a:solidFill>
                <a:ea typeface="Inter Semi Bold" panose="020B0502030000000004" pitchFamily="34" charset="0"/>
              </a:rPr>
              <a:t>impede collaboration </a:t>
            </a:r>
            <a:r>
              <a:rPr lang="en-US" b="0" dirty="0">
                <a:solidFill>
                  <a:schemeClr val="bg1"/>
                </a:solidFill>
                <a:ea typeface="Inter Light" panose="02000403000000020004" pitchFamily="2" charset="0"/>
              </a:rPr>
              <a:t>between security and IT teams</a:t>
            </a:r>
          </a:p>
        </p:txBody>
      </p:sp>
      <p:pic>
        <p:nvPicPr>
          <p:cNvPr id="4" name="Picture 3" descr="A screenshot of a graph&#10;&#10;Description automatically generated">
            <a:extLst>
              <a:ext uri="{FF2B5EF4-FFF2-40B4-BE49-F238E27FC236}">
                <a16:creationId xmlns:a16="http://schemas.microsoft.com/office/drawing/2014/main" id="{CAB068E2-7D53-3843-EE18-77D420B560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19874" y="1161259"/>
            <a:ext cx="8272126" cy="4535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926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64E8CD7-564A-1461-550C-686B21B56E06}"/>
              </a:ext>
            </a:extLst>
          </p:cNvPr>
          <p:cNvSpPr/>
          <p:nvPr/>
        </p:nvSpPr>
        <p:spPr>
          <a:xfrm>
            <a:off x="8663353" y="0"/>
            <a:ext cx="352864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28279E5-078F-EDF9-6E00-B9F7128C01FA}"/>
              </a:ext>
            </a:extLst>
          </p:cNvPr>
          <p:cNvSpPr/>
          <p:nvPr/>
        </p:nvSpPr>
        <p:spPr>
          <a:xfrm>
            <a:off x="-104201" y="1812164"/>
            <a:ext cx="12192000" cy="5101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67B4F25-7586-66DA-648F-BA801A3EEC57}"/>
              </a:ext>
            </a:extLst>
          </p:cNvPr>
          <p:cNvSpPr txBox="1">
            <a:spLocks/>
          </p:cNvSpPr>
          <p:nvPr/>
        </p:nvSpPr>
        <p:spPr>
          <a:xfrm>
            <a:off x="9041652" y="0"/>
            <a:ext cx="2537076" cy="6858000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None/>
              <a:defRPr sz="24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00050" indent="-223838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Wingdings" pitchFamily="2" charset="2"/>
              <a:buChar char="§"/>
              <a:tabLst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00050" indent="-2238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tabLst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400050" indent="-2238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tabLst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400050" indent="-2238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tabLst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858838" indent="-173038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Wingdings" pitchFamily="2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33513" indent="-1746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70000"/>
              <a:buFont typeface="Wingdings" pitchFamily="2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31975" indent="-173038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60000"/>
              <a:buFont typeface="Wingdings" pitchFamily="2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rgbClr val="000000"/>
                </a:solidFill>
                <a:latin typeface="Arial"/>
                <a:ea typeface="Inter Light" panose="02000403000000020004" pitchFamily="2" charset="0"/>
                <a:cs typeface="Arial"/>
              </a:rPr>
              <a:t>These silos </a:t>
            </a:r>
            <a:r>
              <a:rPr lang="en-US" u="none" strike="noStrike" dirty="0">
                <a:solidFill>
                  <a:srgbClr val="4E0389"/>
                </a:solidFill>
                <a:effectLst/>
                <a:latin typeface="Arial"/>
                <a:ea typeface="Inter Semi Bold" panose="020B0502030000000004" pitchFamily="34" charset="0"/>
                <a:cs typeface="Arial"/>
              </a:rPr>
              <a:t>elevat</a:t>
            </a:r>
            <a:r>
              <a:rPr lang="en-US" dirty="0">
                <a:solidFill>
                  <a:srgbClr val="4E0389"/>
                </a:solidFill>
                <a:latin typeface="Arial"/>
                <a:ea typeface="Inter Semi Bold" panose="020B0502030000000004" pitchFamily="34" charset="0"/>
                <a:cs typeface="Arial"/>
              </a:rPr>
              <a:t>e </a:t>
            </a:r>
            <a:r>
              <a:rPr lang="en-US" u="none" strike="noStrike" dirty="0">
                <a:solidFill>
                  <a:srgbClr val="4E0389"/>
                </a:solidFill>
                <a:effectLst/>
                <a:latin typeface="Arial"/>
                <a:ea typeface="Inter Semi Bold" panose="020B0502030000000004" pitchFamily="34" charset="0"/>
                <a:cs typeface="Arial"/>
              </a:rPr>
              <a:t>risk and slow </a:t>
            </a:r>
            <a:r>
              <a:rPr lang="en-US" u="none" strike="noStrike" dirty="0">
                <a:solidFill>
                  <a:srgbClr val="4E0389"/>
                </a:solidFill>
                <a:effectLst/>
                <a:ea typeface="Inter Light" panose="02000403000000020004" pitchFamily="2" charset="0"/>
              </a:rPr>
              <a:t>efforts to</a:t>
            </a:r>
            <a:r>
              <a:rPr lang="en-US" b="0" u="none" strike="noStrike" dirty="0">
                <a:solidFill>
                  <a:srgbClr val="4E0389"/>
                </a:solidFill>
                <a:effectLst/>
                <a:latin typeface="Arial"/>
                <a:ea typeface="Inter Light" panose="02000403000000020004" pitchFamily="2" charset="0"/>
                <a:cs typeface="Arial"/>
              </a:rPr>
              <a:t> </a:t>
            </a:r>
            <a:r>
              <a:rPr lang="en-US" u="none" strike="noStrike" dirty="0">
                <a:solidFill>
                  <a:srgbClr val="4E0389"/>
                </a:solidFill>
                <a:effectLst/>
                <a:latin typeface="Arial"/>
                <a:ea typeface="Inter Light" panose="02000403000000020004" pitchFamily="2" charset="0"/>
                <a:cs typeface="Arial"/>
              </a:rPr>
              <a:t>a</a:t>
            </a:r>
            <a:r>
              <a:rPr lang="en-US" u="none" strike="noStrike" dirty="0">
                <a:solidFill>
                  <a:srgbClr val="4E0389"/>
                </a:solidFill>
                <a:effectLst/>
                <a:latin typeface="Arial"/>
                <a:ea typeface="Inter Semi Bold" panose="020B0502030000000004" pitchFamily="34" charset="0"/>
                <a:cs typeface="Arial"/>
              </a:rPr>
              <a:t>ddress critical vulnerabilities</a:t>
            </a:r>
            <a:r>
              <a:rPr lang="en-US" dirty="0">
                <a:solidFill>
                  <a:srgbClr val="4E0389"/>
                </a:solidFill>
                <a:latin typeface="Arial"/>
                <a:ea typeface="Inter Semi Bold" panose="020B0502030000000004" pitchFamily="34" charset="0"/>
                <a:cs typeface="Arial"/>
              </a:rPr>
              <a:t> </a:t>
            </a:r>
            <a:r>
              <a:rPr lang="en-US" b="0" dirty="0">
                <a:solidFill>
                  <a:srgbClr val="4E0389"/>
                </a:solidFill>
                <a:latin typeface="Arial"/>
                <a:ea typeface="Inter Italic" panose="020B0502030000000004" pitchFamily="34" charset="0"/>
                <a:cs typeface="Arial"/>
              </a:rPr>
              <a:t> </a:t>
            </a:r>
          </a:p>
          <a:p>
            <a:endParaRPr lang="en-US" sz="900" b="0" dirty="0">
              <a:solidFill>
                <a:srgbClr val="1F1F1F"/>
              </a:solidFill>
            </a:endParaRPr>
          </a:p>
        </p:txBody>
      </p:sp>
      <p:pic>
        <p:nvPicPr>
          <p:cNvPr id="5" name="Picture 4" descr="A diagram of a data security report&#10;&#10;Description automatically generated">
            <a:extLst>
              <a:ext uri="{FF2B5EF4-FFF2-40B4-BE49-F238E27FC236}">
                <a16:creationId xmlns:a16="http://schemas.microsoft.com/office/drawing/2014/main" id="{7904FD65-2DB2-A1E0-7C93-66D5146BF8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669" y="4803032"/>
            <a:ext cx="4711631" cy="1285065"/>
          </a:xfrm>
          <a:prstGeom prst="rect">
            <a:avLst/>
          </a:prstGeom>
        </p:spPr>
      </p:pic>
      <p:pic>
        <p:nvPicPr>
          <p:cNvPr id="8" name="Picture 7" descr="A diagram of a security system&#10;&#10;Description automatically generated with medium confidence">
            <a:extLst>
              <a:ext uri="{FF2B5EF4-FFF2-40B4-BE49-F238E27FC236}">
                <a16:creationId xmlns:a16="http://schemas.microsoft.com/office/drawing/2014/main" id="{022650D2-49F3-2281-C3FA-4EE1955A66D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64" t="12918" r="68674" b="27337"/>
          <a:stretch/>
        </p:blipFill>
        <p:spPr>
          <a:xfrm>
            <a:off x="225669" y="1876121"/>
            <a:ext cx="2762364" cy="2895784"/>
          </a:xfrm>
          <a:prstGeom prst="rect">
            <a:avLst/>
          </a:prstGeom>
        </p:spPr>
      </p:pic>
      <p:pic>
        <p:nvPicPr>
          <p:cNvPr id="9" name="Picture 8" descr="A diagram of a security system&#10;&#10;Description automatically generated with medium confidence">
            <a:extLst>
              <a:ext uri="{FF2B5EF4-FFF2-40B4-BE49-F238E27FC236}">
                <a16:creationId xmlns:a16="http://schemas.microsoft.com/office/drawing/2014/main" id="{EF0B37A2-4979-2228-A2F2-F49CBA8DDD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293" t="12918" r="36945" b="27337"/>
          <a:stretch/>
        </p:blipFill>
        <p:spPr>
          <a:xfrm>
            <a:off x="2843655" y="1876121"/>
            <a:ext cx="2762364" cy="2895784"/>
          </a:xfrm>
          <a:prstGeom prst="rect">
            <a:avLst/>
          </a:prstGeom>
        </p:spPr>
      </p:pic>
      <p:pic>
        <p:nvPicPr>
          <p:cNvPr id="11" name="Picture 10" descr="A diagram of a security system&#10;&#10;Description automatically generated with medium confidence">
            <a:extLst>
              <a:ext uri="{FF2B5EF4-FFF2-40B4-BE49-F238E27FC236}">
                <a16:creationId xmlns:a16="http://schemas.microsoft.com/office/drawing/2014/main" id="{4074B367-6556-F033-1718-E8A18E7550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858" t="12918" r="3380" b="27337"/>
          <a:stretch/>
        </p:blipFill>
        <p:spPr>
          <a:xfrm>
            <a:off x="5684494" y="1876121"/>
            <a:ext cx="2762364" cy="289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35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6ECD01F-0979-AF74-52AE-CD4731564611}"/>
              </a:ext>
            </a:extLst>
          </p:cNvPr>
          <p:cNvSpPr/>
          <p:nvPr/>
        </p:nvSpPr>
        <p:spPr>
          <a:xfrm>
            <a:off x="0" y="0"/>
            <a:ext cx="3528647" cy="6858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1EF561-975A-2AE8-5368-842103A10B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03" t="41927"/>
          <a:stretch/>
        </p:blipFill>
        <p:spPr>
          <a:xfrm>
            <a:off x="0" y="0"/>
            <a:ext cx="3528647" cy="2633916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ACFFD10E-1EE8-F958-419E-88988F2147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78299" y="0"/>
            <a:ext cx="2567616" cy="6857999"/>
          </a:xfrm>
          <a:prstGeom prst="rect">
            <a:avLst/>
          </a:prstGeom>
        </p:spPr>
        <p:txBody>
          <a:bodyPr lIns="0" tIns="0" rIns="91440" bIns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b="0" dirty="0">
                <a:solidFill>
                  <a:schemeClr val="bg1"/>
                </a:solidFill>
                <a:ea typeface="Inter Light" panose="02000403000000020004" pitchFamily="2" charset="0"/>
              </a:rPr>
              <a:t>AI-powered threats loom large for security professionals </a:t>
            </a:r>
            <a:endParaRPr lang="en-US" dirty="0"/>
          </a:p>
        </p:txBody>
      </p:sp>
      <p:pic>
        <p:nvPicPr>
          <p:cNvPr id="5" name="Picture 4" descr="A screenshot of a graph&#10;&#10;Description automatically generated">
            <a:extLst>
              <a:ext uri="{FF2B5EF4-FFF2-40B4-BE49-F238E27FC236}">
                <a16:creationId xmlns:a16="http://schemas.microsoft.com/office/drawing/2014/main" id="{0B2180AB-1A03-E86E-A662-97EE0F2802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8835" y="723855"/>
            <a:ext cx="7192108" cy="5184262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31561340-326F-2F2F-72E8-ECD02672215C}"/>
              </a:ext>
            </a:extLst>
          </p:cNvPr>
          <p:cNvSpPr/>
          <p:nvPr/>
        </p:nvSpPr>
        <p:spPr>
          <a:xfrm>
            <a:off x="8574887" y="3091991"/>
            <a:ext cx="3280528" cy="32805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D0EF4E-6D6C-BDB1-9CAA-7C4DAB11632A}"/>
              </a:ext>
            </a:extLst>
          </p:cNvPr>
          <p:cNvSpPr txBox="1"/>
          <p:nvPr/>
        </p:nvSpPr>
        <p:spPr>
          <a:xfrm>
            <a:off x="9028359" y="3916647"/>
            <a:ext cx="260264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>
                <a:latin typeface="Arial" panose="020B0604020202020204" pitchFamily="34" charset="0"/>
                <a:ea typeface="Inter Light" panose="02000403000000020004" pitchFamily="2" charset="0"/>
                <a:cs typeface="Arial" panose="020B0604020202020204" pitchFamily="34" charset="0"/>
              </a:rPr>
              <a:t>…BUT 1 in 3 organizations don’t have a documented strategy to address generative AI risks</a:t>
            </a:r>
          </a:p>
        </p:txBody>
      </p:sp>
    </p:spTree>
    <p:extLst>
      <p:ext uri="{BB962C8B-B14F-4D97-AF65-F5344CB8AC3E}">
        <p14:creationId xmlns:p14="http://schemas.microsoft.com/office/powerpoint/2010/main" val="126823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C19DB48-0453-9D48-D839-DDCAD975A440}"/>
              </a:ext>
            </a:extLst>
          </p:cNvPr>
          <p:cNvSpPr/>
          <p:nvPr/>
        </p:nvSpPr>
        <p:spPr>
          <a:xfrm>
            <a:off x="0" y="0"/>
            <a:ext cx="3528647" cy="6858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C6A6037-8F34-706E-AED6-9B9B832DF7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03" t="41927"/>
          <a:stretch/>
        </p:blipFill>
        <p:spPr>
          <a:xfrm>
            <a:off x="0" y="0"/>
            <a:ext cx="3528647" cy="2633916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4D9E193-BCE8-F330-453E-789BF4B7164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45327" y="0"/>
            <a:ext cx="3100039" cy="6857999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r>
              <a:rPr lang="en-US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Added supply chain complexity increases risk and potential vulnerabilities</a:t>
            </a:r>
            <a:endParaRPr lang="en-US" b="0" dirty="0">
              <a:solidFill>
                <a:schemeClr val="bg1"/>
              </a:solidFill>
              <a:ea typeface="Inter Light" panose="02000403000000020004" pitchFamily="2" charset="0"/>
            </a:endParaRPr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AFC84B44-9A64-2F3B-FD98-BE454759E92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1405054"/>
            <a:ext cx="2176346" cy="217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53CA27-F6A7-FF15-2EAD-159F635DB4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145"/>
          <a:stretch/>
        </p:blipFill>
        <p:spPr>
          <a:xfrm>
            <a:off x="3765225" y="1101824"/>
            <a:ext cx="7990948" cy="495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15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2B607F0-C57A-33B4-A7B4-BEF008388FE5}"/>
              </a:ext>
            </a:extLst>
          </p:cNvPr>
          <p:cNvSpPr/>
          <p:nvPr/>
        </p:nvSpPr>
        <p:spPr>
          <a:xfrm>
            <a:off x="0" y="0"/>
            <a:ext cx="3528647" cy="6858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B45609-ADF7-C8A4-064B-C9EC556661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03" t="41927"/>
          <a:stretch/>
        </p:blipFill>
        <p:spPr>
          <a:xfrm>
            <a:off x="0" y="0"/>
            <a:ext cx="3528647" cy="263391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D97AE3FF-C173-E044-9A2B-2C91455A45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78299" y="0"/>
            <a:ext cx="2948375" cy="6858000"/>
          </a:xfrm>
          <a:prstGeom prst="rect">
            <a:avLst/>
          </a:prstGeom>
        </p:spPr>
        <p:txBody>
          <a:bodyPr lIns="0" tIns="0" rIns="91440" bIns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b="0" dirty="0">
                <a:solidFill>
                  <a:schemeClr val="bg1"/>
                </a:solidFill>
                <a:ea typeface="Inter Light" panose="02000403000000020004" pitchFamily="2" charset="0"/>
              </a:rPr>
              <a:t>Employees are using personal devices at work — often breaking rules and inviting risk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A purple rectangular bar with white text&#10;&#10;Description automatically generated">
            <a:extLst>
              <a:ext uri="{FF2B5EF4-FFF2-40B4-BE49-F238E27FC236}">
                <a16:creationId xmlns:a16="http://schemas.microsoft.com/office/drawing/2014/main" id="{B96DAF42-B50F-B55B-85C3-4BE94F3418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6946" y="669763"/>
            <a:ext cx="7772400" cy="2499666"/>
          </a:xfrm>
          <a:prstGeom prst="rect">
            <a:avLst/>
          </a:prstGeom>
        </p:spPr>
      </p:pic>
      <p:pic>
        <p:nvPicPr>
          <p:cNvPr id="7" name="Picture 6" descr="A screenshot of a survey&#10;&#10;Description automatically generated">
            <a:extLst>
              <a:ext uri="{FF2B5EF4-FFF2-40B4-BE49-F238E27FC236}">
                <a16:creationId xmlns:a16="http://schemas.microsoft.com/office/drawing/2014/main" id="{6593CFFD-7BFF-5ADF-E4CF-22CEF594966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6946" y="3588282"/>
            <a:ext cx="7772400" cy="249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990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looking at her phone&#10;&#10;Description automatically generated">
            <a:extLst>
              <a:ext uri="{FF2B5EF4-FFF2-40B4-BE49-F238E27FC236}">
                <a16:creationId xmlns:a16="http://schemas.microsoft.com/office/drawing/2014/main" id="{B9BE960D-C28C-3658-6017-E2B254235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0566" y="-42040"/>
            <a:ext cx="6161944" cy="693218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7C16E4-1985-22C7-2006-D9B21E22CB6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056424" y="5162470"/>
            <a:ext cx="4470558" cy="87008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1800" b="0" u="none" strike="noStrike" dirty="0">
                <a:solidFill>
                  <a:schemeClr val="bg1"/>
                </a:solidFill>
                <a:effectLst/>
                <a:ea typeface="Inter Light" panose="02000403000000020004" pitchFamily="2" charset="0"/>
              </a:rPr>
              <a:t>They have investigated and identified risk throughout their software supply chain</a:t>
            </a:r>
            <a:endParaRPr lang="en-US" sz="1800" b="0" dirty="0">
              <a:solidFill>
                <a:schemeClr val="bg1"/>
              </a:solidFill>
              <a:ea typeface="Inter Light" panose="02000403000000020004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3AD18C2-9206-F088-3B05-6F9D02FD536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056423" y="2199899"/>
            <a:ext cx="3840053" cy="646331"/>
          </a:xfrm>
          <a:prstGeom prst="rect">
            <a:avLst/>
          </a:prstGeom>
        </p:spPr>
        <p:txBody>
          <a:bodyPr anchor="t">
            <a:noAutofit/>
          </a:bodyPr>
          <a:lstStyle/>
          <a:p>
            <a:r>
              <a:rPr lang="en-US" sz="1800" b="0" dirty="0">
                <a:solidFill>
                  <a:schemeClr val="bg1"/>
                </a:solidFill>
                <a:ea typeface="Inter Light" panose="02000403000000020004" pitchFamily="2" charset="0"/>
              </a:rPr>
              <a:t>Their leadership has strong </a:t>
            </a:r>
            <a:r>
              <a:rPr lang="en-US" sz="1800" b="0" u="none" strike="noStrike" dirty="0">
                <a:solidFill>
                  <a:schemeClr val="bg1"/>
                </a:solidFill>
                <a:effectLst/>
                <a:ea typeface="Inter Light" panose="02000403000000020004" pitchFamily="2" charset="0"/>
              </a:rPr>
              <a:t>buy-in</a:t>
            </a:r>
            <a:r>
              <a:rPr lang="en-US" sz="1800" b="0" dirty="0">
                <a:solidFill>
                  <a:schemeClr val="bg1"/>
                </a:solidFill>
                <a:ea typeface="Inter Light" panose="02000403000000020004" pitchFamily="2" charset="0"/>
              </a:rPr>
              <a:t> on </a:t>
            </a:r>
            <a:r>
              <a:rPr lang="en-US" sz="1800" b="0" u="none" strike="noStrike" dirty="0">
                <a:solidFill>
                  <a:schemeClr val="bg1"/>
                </a:solidFill>
                <a:effectLst/>
                <a:ea typeface="Inter Light" panose="02000403000000020004" pitchFamily="2" charset="0"/>
              </a:rPr>
              <a:t>cybersecurity</a:t>
            </a:r>
            <a:endParaRPr lang="en-US" sz="1800" b="0" dirty="0">
              <a:solidFill>
                <a:schemeClr val="bg1"/>
              </a:solidFill>
              <a:ea typeface="Inter Light" panose="02000403000000020004" pitchFamily="2" charset="0"/>
            </a:endParaRP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4C6B04D5-DBBE-00ED-3317-7709CB13224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056424" y="1129761"/>
            <a:ext cx="4694679" cy="405427"/>
          </a:xfrm>
          <a:prstGeom prst="rect">
            <a:avLst/>
          </a:prstGeom>
        </p:spPr>
        <p:txBody>
          <a:bodyPr lIns="0" tIns="0" rIns="91440" bIns="0" anchor="ctr" anchorCtr="0">
            <a:noAutofit/>
          </a:bodyPr>
          <a:lstStyle/>
          <a:p>
            <a:r>
              <a:rPr lang="en-US" sz="2400">
                <a:solidFill>
                  <a:schemeClr val="bg1"/>
                </a:solidFill>
                <a:ea typeface="Inter Semi Bold" panose="020B0502030000000004" pitchFamily="34" charset="0"/>
              </a:rPr>
              <a:t>What sets the Level 4s apart?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971B88-903E-C42A-8BE1-DDD397012952}"/>
              </a:ext>
            </a:extLst>
          </p:cNvPr>
          <p:cNvSpPr txBox="1"/>
          <p:nvPr/>
        </p:nvSpPr>
        <p:spPr>
          <a:xfrm>
            <a:off x="7074158" y="3653602"/>
            <a:ext cx="38400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Inter Light" panose="02000403000000020004" pitchFamily="2" charset="0"/>
                <a:cs typeface="Arial" panose="020B0604020202020204" pitchFamily="34" charset="0"/>
              </a:rPr>
              <a:t>They have a clear strategy to address and leverage AI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A572F29-BB48-E21B-5039-065F631C4CC3}"/>
              </a:ext>
            </a:extLst>
          </p:cNvPr>
          <p:cNvSpPr/>
          <p:nvPr/>
        </p:nvSpPr>
        <p:spPr>
          <a:xfrm>
            <a:off x="5545463" y="1929208"/>
            <a:ext cx="1166172" cy="1166172"/>
          </a:xfrm>
          <a:prstGeom prst="ellipse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28AAC8B-F808-B1E9-9552-8E3D370C139C}"/>
              </a:ext>
            </a:extLst>
          </p:cNvPr>
          <p:cNvSpPr/>
          <p:nvPr/>
        </p:nvSpPr>
        <p:spPr>
          <a:xfrm>
            <a:off x="5545463" y="3397796"/>
            <a:ext cx="1166172" cy="1166172"/>
          </a:xfrm>
          <a:prstGeom prst="ellipse">
            <a:avLst/>
          </a:prstGeom>
          <a:solidFill>
            <a:srgbClr val="660479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762EEF1-E662-AC80-5B88-57B0438B479C}"/>
              </a:ext>
            </a:extLst>
          </p:cNvPr>
          <p:cNvSpPr/>
          <p:nvPr/>
        </p:nvSpPr>
        <p:spPr>
          <a:xfrm>
            <a:off x="5545463" y="4866384"/>
            <a:ext cx="1166172" cy="1166172"/>
          </a:xfrm>
          <a:prstGeom prst="ellipse">
            <a:avLst/>
          </a:prstGeom>
          <a:solidFill>
            <a:srgbClr val="850A64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263592D-6089-5C90-2EC0-FD54F5A5E5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252" y="2274836"/>
            <a:ext cx="476594" cy="37699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ACB888F-1502-75C8-2BEF-3F6034CB6F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4031" y="5232598"/>
            <a:ext cx="469036" cy="43374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C0FECC9-732E-75B4-ED8F-6322D2B92B0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7986" y="3739233"/>
            <a:ext cx="441126" cy="483300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0C20FCD7-68E4-E284-BBFA-388BD65F271C}"/>
              </a:ext>
            </a:extLst>
          </p:cNvPr>
          <p:cNvSpPr txBox="1"/>
          <p:nvPr/>
        </p:nvSpPr>
        <p:spPr>
          <a:xfrm>
            <a:off x="315913" y="2274836"/>
            <a:ext cx="4360264" cy="23083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Inter Light" panose="02000403000000020004" pitchFamily="2" charset="0"/>
                <a:cs typeface="Arial" panose="020B0604020202020204" pitchFamily="34" charset="0"/>
              </a:rPr>
              <a:t>We asked survey-takers who work in cybersecurity to rate their organization’s level of cybersecurity preparedness — from basic (</a:t>
            </a:r>
            <a:r>
              <a:rPr lang="en-US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Level 1</a:t>
            </a:r>
            <a:r>
              <a:rPr 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Inter Light" panose="02000403000000020004" pitchFamily="2" charset="0"/>
                <a:cs typeface="Arial" panose="020B0604020202020204" pitchFamily="34" charset="0"/>
              </a:rPr>
              <a:t>) to best-in-class (</a:t>
            </a:r>
            <a:r>
              <a:rPr lang="en-US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Level 4</a:t>
            </a:r>
            <a:r>
              <a:rPr lang="en-US" sz="2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)​</a:t>
            </a:r>
            <a:r>
              <a:rPr lang="en-US" sz="2400" dirty="0">
                <a:solidFill>
                  <a:schemeClr val="tx1">
                    <a:lumMod val="90000"/>
                    <a:lumOff val="10000"/>
                  </a:schemeClr>
                </a:solidFill>
                <a:cs typeface="Arial"/>
              </a:rPr>
              <a:t>​</a:t>
            </a:r>
            <a:endParaRPr lang="en-US" sz="24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543FC26-D41F-E0FE-90DA-82DB49B2622B}"/>
                  </a:ext>
                </a:extLst>
              </p14:cNvPr>
              <p14:cNvContentPartPr/>
              <p14:nvPr/>
            </p14:nvContentPartPr>
            <p14:xfrm>
              <a:off x="11894845" y="398677"/>
              <a:ext cx="18139" cy="23691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543FC26-D41F-E0FE-90DA-82DB49B2622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877062" y="380997"/>
                <a:ext cx="53350" cy="5869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32615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looking at his phone&#10;&#10;Description automatically generated">
            <a:extLst>
              <a:ext uri="{FF2B5EF4-FFF2-40B4-BE49-F238E27FC236}">
                <a16:creationId xmlns:a16="http://schemas.microsoft.com/office/drawing/2014/main" id="{DACB9162-D09C-D079-4EE6-D2D18319B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A795B32-ED8A-1B3E-38E3-38E80D65665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29255" y="2500889"/>
            <a:ext cx="3704941" cy="116617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  <a:ea typeface="Inter Semi Bold" panose="020B0502030000000004" pitchFamily="34" charset="0"/>
              </a:rPr>
              <a:t>What do even Level 4 organizations still struggle with?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83A8FA-4FD0-FB75-7FE2-B03B9E5873C7}"/>
              </a:ext>
            </a:extLst>
          </p:cNvPr>
          <p:cNvSpPr txBox="1"/>
          <p:nvPr/>
        </p:nvSpPr>
        <p:spPr>
          <a:xfrm>
            <a:off x="6775936" y="4011335"/>
            <a:ext cx="43769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Inter Light" panose="02000403000000020004" pitchFamily="2" charset="0"/>
                <a:cs typeface="Arial" panose="020B0604020202020204" pitchFamily="34" charset="0"/>
              </a:rPr>
              <a:t>71% say data is siloed — which is actually 8 points higher than Level 2s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C07C8B1-1B33-B67B-0AA2-2AF027CC01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7671" y="4187049"/>
            <a:ext cx="476594" cy="3769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014C6B-1685-E4F0-F4F5-8093536987E0}"/>
              </a:ext>
            </a:extLst>
          </p:cNvPr>
          <p:cNvSpPr txBox="1"/>
          <p:nvPr/>
        </p:nvSpPr>
        <p:spPr>
          <a:xfrm>
            <a:off x="6848740" y="1560398"/>
            <a:ext cx="340720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850A64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Unmanaged BYOD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0C020A2-3690-69E4-890D-9D3D32FB47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48740" y="3534296"/>
            <a:ext cx="2882900" cy="434187"/>
          </a:xfrm>
          <a:prstGeom prst="rect">
            <a:avLst/>
          </a:prstGeom>
        </p:spPr>
        <p:txBody>
          <a:bodyPr lIns="0" tIns="45720" rIns="91440" bIns="45720" anchor="b" anchorCtr="0">
            <a:noAutofit/>
          </a:bodyPr>
          <a:lstStyle/>
          <a:p>
            <a:pPr marL="7620" indent="1270"/>
            <a:r>
              <a:rPr lang="en-US" sz="1800" dirty="0">
                <a:solidFill>
                  <a:srgbClr val="9F0B54"/>
                </a:solidFill>
                <a:ea typeface="Inter Semi Bold" panose="020B0502030000000004" pitchFamily="34" charset="0"/>
              </a:rPr>
              <a:t>Data and tech silos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50D3DE-7920-0E2A-7BD8-8B2EE6F800B6}"/>
              </a:ext>
            </a:extLst>
          </p:cNvPr>
          <p:cNvSpPr txBox="1"/>
          <p:nvPr/>
        </p:nvSpPr>
        <p:spPr>
          <a:xfrm>
            <a:off x="6848740" y="1981984"/>
            <a:ext cx="38885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Inter Light" panose="02000403000000020004" pitchFamily="2" charset="0"/>
                <a:cs typeface="Arial" panose="020B0604020202020204" pitchFamily="34" charset="0"/>
              </a:rPr>
              <a:t>1 in 5 say that BYOD is not allowed but tolerated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Inter Light" panose="02000403000000020004" pitchFamily="2" charset="0"/>
              <a:cs typeface="Arial" panose="020B060402020202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3D5496B-1797-7558-C03B-C17AAECAD3C0}"/>
              </a:ext>
            </a:extLst>
          </p:cNvPr>
          <p:cNvSpPr/>
          <p:nvPr/>
        </p:nvSpPr>
        <p:spPr>
          <a:xfrm>
            <a:off x="5508093" y="1502438"/>
            <a:ext cx="1166172" cy="1166172"/>
          </a:xfrm>
          <a:prstGeom prst="ellipse">
            <a:avLst/>
          </a:prstGeom>
          <a:solidFill>
            <a:srgbClr val="850A64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5D4CD90-6D22-C15B-E818-5F51DCCD833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6661" y="1868652"/>
            <a:ext cx="469036" cy="433744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54060B7B-3FA4-4C34-8DCB-34EED2233219}"/>
              </a:ext>
            </a:extLst>
          </p:cNvPr>
          <p:cNvSpPr/>
          <p:nvPr/>
        </p:nvSpPr>
        <p:spPr>
          <a:xfrm>
            <a:off x="5508093" y="3491494"/>
            <a:ext cx="1166172" cy="1166172"/>
          </a:xfrm>
          <a:prstGeom prst="ellipse">
            <a:avLst/>
          </a:prstGeom>
          <a:solidFill>
            <a:srgbClr val="9F0B54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6A6D8368-2A2B-AC62-2F5B-F36512F7724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6661" y="3857708"/>
            <a:ext cx="469036" cy="43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655972"/>
      </p:ext>
    </p:extLst>
  </p:cSld>
  <p:clrMapOvr>
    <a:masterClrMapping/>
  </p:clrMapOvr>
</p:sld>
</file>

<file path=ppt/theme/theme1.xml><?xml version="1.0" encoding="utf-8"?>
<a:theme xmlns:a="http://schemas.openxmlformats.org/drawingml/2006/main" name="ivanti.com">
  <a:themeElements>
    <a:clrScheme name="Custom 1">
      <a:dk1>
        <a:srgbClr val="231F20"/>
      </a:dk1>
      <a:lt1>
        <a:srgbClr val="FFFFFF"/>
      </a:lt1>
      <a:dk2>
        <a:srgbClr val="FF1515"/>
      </a:dk2>
      <a:lt2>
        <a:srgbClr val="FF9D00"/>
      </a:lt2>
      <a:accent1>
        <a:srgbClr val="4E0389"/>
      </a:accent1>
      <a:accent2>
        <a:srgbClr val="850A64"/>
      </a:accent2>
      <a:accent3>
        <a:srgbClr val="B60F45"/>
      </a:accent3>
      <a:accent4>
        <a:srgbClr val="E71326"/>
      </a:accent4>
      <a:accent5>
        <a:srgbClr val="FF380F"/>
      </a:accent5>
      <a:accent6>
        <a:srgbClr val="FF7106"/>
      </a:accent6>
      <a:hlink>
        <a:srgbClr val="4E0389"/>
      </a:hlink>
      <a:folHlink>
        <a:srgbClr val="6605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Ivanti-Deck-v3" id="{7DCB42D9-6988-8E4B-AB44-21087DA21EDB}" vid="{0731EA20-05FC-C54C-96AE-AE34575CC1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a53939c-dcd9-44dd-ac85-d0bd4e15d91e">
      <UserInfo>
        <DisplayName>Maria Meyer</DisplayName>
        <AccountId>20</AccountId>
        <AccountType/>
      </UserInfo>
      <UserInfo>
        <DisplayName>Nan Frazee-Byington</DisplayName>
        <AccountId>164</AccountId>
        <AccountType/>
      </UserInfo>
      <UserInfo>
        <DisplayName>Nate Stitt</DisplayName>
        <AccountId>90</AccountId>
        <AccountType/>
      </UserInfo>
      <UserInfo>
        <DisplayName>Katherine French</DisplayName>
        <AccountId>220</AccountId>
        <AccountType/>
      </UserInfo>
      <UserInfo>
        <DisplayName>Mikaela Abbott</DisplayName>
        <AccountId>261</AccountId>
        <AccountType/>
      </UserInfo>
      <UserInfo>
        <DisplayName>Rachel Haberman</DisplayName>
        <AccountId>118</AccountId>
        <AccountType/>
      </UserInfo>
    </SharedWithUsers>
    <lcf76f155ced4ddcb4097134ff3c332f xmlns="5fdd1cf4-3cc0-4432-a7a2-7109790f3d31">
      <Terms xmlns="http://schemas.microsoft.com/office/infopath/2007/PartnerControls"/>
    </lcf76f155ced4ddcb4097134ff3c332f>
    <TaxCatchAll xmlns="da53939c-dcd9-44dd-ac85-d0bd4e15d91e" xsi:nil="true"/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Round_x002d_01 xmlns="5fdd1cf4-3cc0-4432-a7a2-7109790f3d31">false</Round_x002d_01>
    <Thumbnail xmlns="5fdd1cf4-3cc0-4432-a7a2-7109790f3d3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29" ma:contentTypeDescription="Create a new document." ma:contentTypeScope="" ma:versionID="bea759b22810742c6e608d460e70f72a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d23d51fd32b8d95dec40b7cb004a5fd0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Choice" minOccurs="0"/>
                <xsd:element ref="ns2:Hyperlink" minOccurs="0"/>
                <xsd:element ref="ns2:ImageTyp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Round_x002d_01" minOccurs="0"/>
                <xsd:element ref="ns2:MediaServiceSearchProperties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Choice" ma:index="4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5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ype" ma:index="7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Round_x002d_01" ma:index="31" nillable="true" ma:displayName="Round-01" ma:default="0" ma:format="Dropdown" ma:internalName="Round_x002d_01">
      <xsd:simpleType>
        <xsd:restriction base="dms:Boolean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humbnail" ma:index="33" nillable="true" ma:displayName="Thumbnail" ma:format="Thumbnail" ma:internalName="Thumbnail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B0EF9E-F3DB-46E2-8E0E-2E5173DFB725}">
  <ds:schemaRefs>
    <ds:schemaRef ds:uri="http://purl.org/dc/dcmitype/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bd2db370-3fdd-4f5b-bdac-829abca11e3e"/>
    <ds:schemaRef ds:uri="http://schemas.microsoft.com/office/2006/metadata/properties"/>
    <ds:schemaRef ds:uri="http://schemas.openxmlformats.org/package/2006/metadata/core-properties"/>
    <ds:schemaRef ds:uri="cce0c20c-2a0a-40d7-b79c-c34288d2daf8"/>
  </ds:schemaRefs>
</ds:datastoreItem>
</file>

<file path=customXml/itemProps2.xml><?xml version="1.0" encoding="utf-8"?>
<ds:datastoreItem xmlns:ds="http://schemas.openxmlformats.org/officeDocument/2006/customXml" ds:itemID="{44D5268C-F43B-4526-B5E4-C5BD9E2C8746}"/>
</file>

<file path=customXml/itemProps3.xml><?xml version="1.0" encoding="utf-8"?>
<ds:datastoreItem xmlns:ds="http://schemas.openxmlformats.org/officeDocument/2006/customXml" ds:itemID="{8877EAB8-41EC-4E76-BA90-2170B2404B9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453</Words>
  <Application>Microsoft Macintosh PowerPoint</Application>
  <PresentationFormat>Widescreen</PresentationFormat>
  <Paragraphs>41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Inter Extra Bold</vt:lpstr>
      <vt:lpstr>Inter Italic</vt:lpstr>
      <vt:lpstr>Inter Light</vt:lpstr>
      <vt:lpstr>Inter Semi Bold</vt:lpstr>
      <vt:lpstr>Wingdings</vt:lpstr>
      <vt:lpstr>ivanti.com</vt:lpstr>
      <vt:lpstr>PowerPoint Presentation</vt:lpstr>
      <vt:lpstr>PowerPoint Presentation</vt:lpstr>
      <vt:lpstr>PowerPoint Presentation</vt:lpstr>
      <vt:lpstr>PowerPoint Presentation</vt:lpstr>
      <vt:lpstr>AI-powered threats loom large for security professionals </vt:lpstr>
      <vt:lpstr>PowerPoint Presentation</vt:lpstr>
      <vt:lpstr>Employees are using personal devices at work — often breaking rules and inviting risk</vt:lpstr>
      <vt:lpstr>What sets the Level 4s apart?</vt:lpstr>
      <vt:lpstr>Data and tech silos</vt:lpstr>
      <vt:lpstr>Priorities for a secure organization in 2024 and beyond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2024 State of Cybersecurity Report:</dc:title>
  <dc:subject>Executive Summary and Key Findings</dc:subject>
  <dc:creator>Paige Breaux</dc:creator>
  <cp:keywords/>
  <dc:description>Read the full report and download all charts at ivanti.com/stateofcyber 
</dc:description>
  <cp:lastModifiedBy>Katherine French</cp:lastModifiedBy>
  <cp:revision>27</cp:revision>
  <dcterms:created xsi:type="dcterms:W3CDTF">2023-12-21T16:05:45Z</dcterms:created>
  <dcterms:modified xsi:type="dcterms:W3CDTF">2024-05-06T21:05:34Z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0x010100C6A529CB4A62A742AE048CABF7079222</vt:lpwstr>
  </property>
  <property fmtid="{D5CDD505-2E9C-101B-9397-08002B2CF9AE}" pid="4" name="Metadata">
    <vt:lpwstr/>
  </property>
</Properties>
</file>