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6"/>
  </p:notesMasterIdLst>
  <p:sldIdLst>
    <p:sldId id="256" r:id="rId5"/>
    <p:sldId id="2147478951" r:id="rId6"/>
    <p:sldId id="2147478957" r:id="rId7"/>
    <p:sldId id="2147478958" r:id="rId8"/>
    <p:sldId id="2147478959" r:id="rId9"/>
    <p:sldId id="2147478930" r:id="rId10"/>
    <p:sldId id="2147478960" r:id="rId11"/>
    <p:sldId id="2147478961" r:id="rId12"/>
    <p:sldId id="2147478962" r:id="rId13"/>
    <p:sldId id="2147478941" r:id="rId14"/>
    <p:sldId id="2147478934" r:id="rId15"/>
  </p:sldIdLst>
  <p:sldSz cx="18288000" cy="10287000"/>
  <p:notesSz cx="6858000" cy="9144000"/>
  <p:embeddedFontLst>
    <p:embeddedFont>
      <p:font typeface="Inter" panose="020B0502030000000004" pitchFamily="34" charset="0"/>
      <p:regular r:id="rId17"/>
      <p:bold r:id="rId18"/>
      <p:italic r:id="rId19"/>
      <p:boldItalic r:id="rId20"/>
    </p:embeddedFont>
    <p:embeddedFont>
      <p:font typeface="Inter Italic" panose="020B0502030000000004" pitchFamily="34" charset="0"/>
      <p:regular r:id="rId21"/>
      <p:bold r:id="rId22"/>
      <p:italic r:id="rId23"/>
      <p:boldItalic r:id="rId24"/>
    </p:embeddedFont>
    <p:embeddedFont>
      <p:font typeface="Inter Light" panose="02000403000000020004" pitchFamily="2" charset="0"/>
      <p:regular r:id="rId25"/>
      <p:italic r:id="rId26"/>
    </p:embeddedFont>
    <p:embeddedFont>
      <p:font typeface="Inter Semi Bold" panose="020B05020300000000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C54"/>
    <a:srgbClr val="E92A3B"/>
    <a:srgbClr val="4E038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B83CAD-2D9E-9C61-8BE3-25C399210F7B}" v="33" dt="2025-02-21T18:49:40.885"/>
    <p1510:client id="{7166DDA8-6809-AE91-EC2C-20991E87082F}" v="1" dt="2025-02-21T19:13:42.3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30"/>
    <p:restoredTop sz="94737"/>
  </p:normalViewPr>
  <p:slideViewPr>
    <p:cSldViewPr snapToGrid="0">
      <p:cViewPr varScale="1">
        <p:scale>
          <a:sx n="94" d="100"/>
          <a:sy n="94" d="100"/>
        </p:scale>
        <p:origin x="2344" y="200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ige Breaux" userId="S::paige.breaux@ivanti.com::a63b32b6-6732-400a-a2cf-b4842bf2a45c" providerId="AD" clId="Web-{55B83CAD-2D9E-9C61-8BE3-25C399210F7B}"/>
    <pc:docChg chg="modSld">
      <pc:chgData name="Paige Breaux" userId="S::paige.breaux@ivanti.com::a63b32b6-6732-400a-a2cf-b4842bf2a45c" providerId="AD" clId="Web-{55B83CAD-2D9E-9C61-8BE3-25C399210F7B}" dt="2025-02-21T18:49:40.885" v="16" actId="20577"/>
      <pc:docMkLst>
        <pc:docMk/>
      </pc:docMkLst>
      <pc:sldChg chg="modSp">
        <pc:chgData name="Paige Breaux" userId="S::paige.breaux@ivanti.com::a63b32b6-6732-400a-a2cf-b4842bf2a45c" providerId="AD" clId="Web-{55B83CAD-2D9E-9C61-8BE3-25C399210F7B}" dt="2025-02-21T18:46:05.261" v="11" actId="20577"/>
        <pc:sldMkLst>
          <pc:docMk/>
          <pc:sldMk cId="1232615574" sldId="2147478930"/>
        </pc:sldMkLst>
        <pc:spChg chg="mod">
          <ac:chgData name="Paige Breaux" userId="S::paige.breaux@ivanti.com::a63b32b6-6732-400a-a2cf-b4842bf2a45c" providerId="AD" clId="Web-{55B83CAD-2D9E-9C61-8BE3-25C399210F7B}" dt="2025-02-21T18:46:05.261" v="11" actId="20577"/>
          <ac:spMkLst>
            <pc:docMk/>
            <pc:sldMk cId="1232615574" sldId="2147478930"/>
            <ac:spMk id="36" creationId="{0C20FCD7-68E4-E284-BBFA-388BD65F271C}"/>
          </ac:spMkLst>
        </pc:spChg>
      </pc:sldChg>
      <pc:sldChg chg="modSp">
        <pc:chgData name="Paige Breaux" userId="S::paige.breaux@ivanti.com::a63b32b6-6732-400a-a2cf-b4842bf2a45c" providerId="AD" clId="Web-{55B83CAD-2D9E-9C61-8BE3-25C399210F7B}" dt="2025-02-21T18:44:22.730" v="8" actId="20577"/>
        <pc:sldMkLst>
          <pc:docMk/>
          <pc:sldMk cId="840785015" sldId="2147478934"/>
        </pc:sldMkLst>
        <pc:spChg chg="mod">
          <ac:chgData name="Paige Breaux" userId="S::paige.breaux@ivanti.com::a63b32b6-6732-400a-a2cf-b4842bf2a45c" providerId="AD" clId="Web-{55B83CAD-2D9E-9C61-8BE3-25C399210F7B}" dt="2025-02-21T18:44:22.730" v="8" actId="20577"/>
          <ac:spMkLst>
            <pc:docMk/>
            <pc:sldMk cId="840785015" sldId="2147478934"/>
            <ac:spMk id="3" creationId="{63AB2A81-EB2E-94FA-B382-8553AB501FFE}"/>
          </ac:spMkLst>
        </pc:spChg>
      </pc:sldChg>
      <pc:sldChg chg="modSp modCm">
        <pc:chgData name="Paige Breaux" userId="S::paige.breaux@ivanti.com::a63b32b6-6732-400a-a2cf-b4842bf2a45c" providerId="AD" clId="Web-{55B83CAD-2D9E-9C61-8BE3-25C399210F7B}" dt="2025-02-21T18:43:57.590" v="5" actId="20577"/>
        <pc:sldMkLst>
          <pc:docMk/>
          <pc:sldMk cId="4206369613" sldId="2147478957"/>
        </pc:sldMkLst>
        <pc:spChg chg="mod">
          <ac:chgData name="Paige Breaux" userId="S::paige.breaux@ivanti.com::a63b32b6-6732-400a-a2cf-b4842bf2a45c" providerId="AD" clId="Web-{55B83CAD-2D9E-9C61-8BE3-25C399210F7B}" dt="2025-02-21T18:43:57.590" v="5" actId="20577"/>
          <ac:spMkLst>
            <pc:docMk/>
            <pc:sldMk cId="4206369613" sldId="2147478957"/>
            <ac:spMk id="4" creationId="{CD2AAE71-CFF5-B322-99E6-3C2860838B5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Paige Breaux" userId="S::paige.breaux@ivanti.com::a63b32b6-6732-400a-a2cf-b4842bf2a45c" providerId="AD" clId="Web-{55B83CAD-2D9E-9C61-8BE3-25C399210F7B}" dt="2025-02-21T18:42:06.731" v="1" actId="20577"/>
              <pc2:cmMkLst xmlns:pc2="http://schemas.microsoft.com/office/powerpoint/2019/9/main/command">
                <pc:docMk/>
                <pc:sldMk cId="4206369613" sldId="2147478957"/>
                <pc2:cmMk id="{E8DF6A7A-17EC-4775-B885-8BEBA2A54242}"/>
              </pc2:cmMkLst>
            </pc226:cmChg>
          </p:ext>
        </pc:extLst>
      </pc:sldChg>
      <pc:sldChg chg="modSp">
        <pc:chgData name="Paige Breaux" userId="S::paige.breaux@ivanti.com::a63b32b6-6732-400a-a2cf-b4842bf2a45c" providerId="AD" clId="Web-{55B83CAD-2D9E-9C61-8BE3-25C399210F7B}" dt="2025-02-21T18:49:40.885" v="16" actId="20577"/>
        <pc:sldMkLst>
          <pc:docMk/>
          <pc:sldMk cId="2058932470" sldId="2147478958"/>
        </pc:sldMkLst>
        <pc:spChg chg="mod">
          <ac:chgData name="Paige Breaux" userId="S::paige.breaux@ivanti.com::a63b32b6-6732-400a-a2cf-b4842bf2a45c" providerId="AD" clId="Web-{55B83CAD-2D9E-9C61-8BE3-25C399210F7B}" dt="2025-02-21T18:49:40.885" v="16" actId="20577"/>
          <ac:spMkLst>
            <pc:docMk/>
            <pc:sldMk cId="2058932470" sldId="2147478958"/>
            <ac:spMk id="14" creationId="{6277722A-1749-11FB-1877-C0BF4CC0BF76}"/>
          </ac:spMkLst>
        </pc:spChg>
      </pc:sldChg>
      <pc:sldChg chg="modSp">
        <pc:chgData name="Paige Breaux" userId="S::paige.breaux@ivanti.com::a63b32b6-6732-400a-a2cf-b4842bf2a45c" providerId="AD" clId="Web-{55B83CAD-2D9E-9C61-8BE3-25C399210F7B}" dt="2025-02-21T18:43:55.199" v="4" actId="1076"/>
        <pc:sldMkLst>
          <pc:docMk/>
          <pc:sldMk cId="1158920717" sldId="2147478961"/>
        </pc:sldMkLst>
        <pc:picChg chg="mod">
          <ac:chgData name="Paige Breaux" userId="S::paige.breaux@ivanti.com::a63b32b6-6732-400a-a2cf-b4842bf2a45c" providerId="AD" clId="Web-{55B83CAD-2D9E-9C61-8BE3-25C399210F7B}" dt="2025-02-21T18:43:55.199" v="4" actId="1076"/>
          <ac:picMkLst>
            <pc:docMk/>
            <pc:sldMk cId="1158920717" sldId="2147478961"/>
            <ac:picMk id="4" creationId="{434E7267-A21F-D071-4160-8A185E45B24F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4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21937 6867 871 0 0,'0'1'5432'0'0,"5"-2"-2432"0"0,2-4-3116 0 0,4-1 24 0 0,-1 2 16 0 0,2 1-4 0 0,-3 0-60 0 0,0 1-108 0 0,-3 4-140 0 0,-3 2-40 0 0,0 5 36 0 0,-3 2-128 0 0,0 2-156 0 0,-4 2-496 0 0,-1 0-1068 0 0,-1 2 568 0 0,-1-4 609 0 0,4-22 1063 0 0,1-12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3/3/25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07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29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98949-50D3-BB7B-F0A9-923D21945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00C92-FC77-2A5A-075D-77975BCF1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FF5D7-FC75-D68D-92A2-59F513881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0A9BD-C2E3-168E-651E-F6F6C8263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31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16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0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98949-50D3-BB7B-F0A9-923D21945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00C92-FC77-2A5A-075D-77975BCF1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FF5D7-FC75-D68D-92A2-59F513881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0A9BD-C2E3-168E-651E-F6F6C8263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02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4AD14-9278-3985-7C41-79BA1F489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A4C6BC-B805-5B47-2D8C-4DD549869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62176B-E0C7-2E84-5B8C-B82A97A22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62C5CD-9EB9-3537-FC85-7AD2F4E9B4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7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C0454-DF31-196B-5BF4-FEE031C22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85CB67-F6F0-B453-6810-AB527C1131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9AC08D-6E1F-724F-309C-06AA34F75C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7E87E-F839-88B4-E554-9A47B9CBF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75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01F22D-DAE1-AA68-ABE8-F6B8D783CC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 r="1976"/>
          <a:stretch/>
        </p:blipFill>
        <p:spPr>
          <a:xfrm>
            <a:off x="-187569" y="-109849"/>
            <a:ext cx="18882451" cy="1105840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blue background&#10;&#10;Description automatically generated">
            <a:extLst>
              <a:ext uri="{FF2B5EF4-FFF2-40B4-BE49-F238E27FC236}">
                <a16:creationId xmlns:a16="http://schemas.microsoft.com/office/drawing/2014/main" id="{E9DD9B4D-7F17-380A-8FD9-8B5A761F44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vanti.com/stateofcybe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ivanti.com/researc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1.jpe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4" Type="http://schemas.openxmlformats.org/officeDocument/2006/relationships/customXml" Target="../ink/ink1.xml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857195" y="9201813"/>
            <a:ext cx="11464859" cy="445122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Read the full report and download all charts at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stateofcyber</a:t>
            </a:r>
            <a:endParaRPr lang="en-US" sz="2400" u="sng" dirty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707908" y="5349917"/>
            <a:ext cx="1119215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Executive Summary </a:t>
            </a:r>
          </a:p>
          <a:p>
            <a:r>
              <a:rPr lang="en-US" sz="4800" dirty="0">
                <a:solidFill>
                  <a:schemeClr val="bg1"/>
                </a:solidFill>
                <a:latin typeface="Arial"/>
                <a:ea typeface="Calibri"/>
                <a:cs typeface="Calibri"/>
              </a:rPr>
              <a:t>and Key Findings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88664-4EF6-096E-E817-3A114E99E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23126" y="8911151"/>
            <a:ext cx="2368585" cy="84758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854957B-01CC-DD48-D882-49343E000614}"/>
              </a:ext>
            </a:extLst>
          </p:cNvPr>
          <p:cNvGrpSpPr/>
          <p:nvPr/>
        </p:nvGrpSpPr>
        <p:grpSpPr>
          <a:xfrm>
            <a:off x="707908" y="1976862"/>
            <a:ext cx="14034458" cy="2924456"/>
            <a:chOff x="670586" y="706478"/>
            <a:chExt cx="14034458" cy="292445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7CEB03F-FAA4-8FB3-C3DB-8BA039F446EC}"/>
                </a:ext>
              </a:extLst>
            </p:cNvPr>
            <p:cNvSpPr txBox="1"/>
            <p:nvPr/>
          </p:nvSpPr>
          <p:spPr>
            <a:xfrm>
              <a:off x="670586" y="2063838"/>
              <a:ext cx="12011205" cy="15670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lnSpc>
                  <a:spcPts val="11500"/>
                </a:lnSpc>
              </a:pPr>
              <a:r>
                <a:rPr lang="en-US" sz="13000" b="1" dirty="0">
                  <a:solidFill>
                    <a:schemeClr val="bg1"/>
                  </a:solidFill>
                  <a:latin typeface="Arial"/>
                  <a:cs typeface="Arial"/>
                </a:rPr>
                <a:t>Paradigm Shift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AA25694-E0AE-5D8C-7819-F9855E312A04}"/>
                </a:ext>
              </a:extLst>
            </p:cNvPr>
            <p:cNvSpPr txBox="1"/>
            <p:nvPr/>
          </p:nvSpPr>
          <p:spPr>
            <a:xfrm>
              <a:off x="819873" y="706478"/>
              <a:ext cx="13885171" cy="10156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Arial"/>
                  <a:ea typeface="Calibri"/>
                  <a:cs typeface="Calibri"/>
                </a:rPr>
                <a:t>2025 State of Cybersecurity Report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7279341" y="1179788"/>
            <a:ext cx="9979959" cy="73250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How do we ensure we have visibility across our organization's entire attack surface?​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​Are security and business leaders aligned on our organization's risk appetite and how to prioritize the potential impact of cyber risks — financial, legal, reputational, operational, etc.? 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​What key metrics have we established between security and other business stakeholders to measure and communicate the business impact of potential risks?​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​How can security leaders communicate the business impact of tech debt to executive stakeholders?​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​What is our process for evaluating security risks with </a:t>
            </a:r>
            <a:b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third parties?​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7364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en-US" sz="4800" b="1" spc="-168">
                <a:solidFill>
                  <a:srgbClr val="FFFFFF"/>
                </a:solidFill>
                <a:latin typeface="Arial"/>
                <a:ea typeface="Inter"/>
                <a:cs typeface="Arial"/>
              </a:rPr>
              <a:t>Discussion Guide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2676" y="2154898"/>
            <a:ext cx="4762500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  <a:latin typeface="Arial"/>
                <a:ea typeface="Inter" panose="020B0502030000000004" pitchFamily="34" charset="0"/>
                <a:cs typeface="Arial"/>
              </a:rPr>
              <a:t>Questions to assess your cybersecurity mindset and strategy for managing risk across the entire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EA4978-22AF-D48C-D6AA-EE0CDE5D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4" r="34304"/>
          <a:stretch/>
        </p:blipFill>
        <p:spPr>
          <a:xfrm>
            <a:off x="-13855" y="-83127"/>
            <a:ext cx="5755341" cy="104099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13334" y="0"/>
            <a:ext cx="10640247" cy="1031293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Ivanti surveyed over 2,400 executive leaders and cybersecurity professionals in October 2024. Our goal: to understand today’s most pressing cybersecurity threats as well as emerging trends, opportunities and business strategies. ​</a:t>
            </a:r>
          </a:p>
          <a:p>
            <a:pPr marL="0" indent="0">
              <a:buNone/>
            </a:pPr>
            <a:endParaRPr lang="en-US" sz="2400" b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 part of the study, we developed a Cybersecurity Maturity Model. Collecting information through self-reporting has limitations, as people may be biased when evaluating their own efforts; however, we believe the findings based on this maturity model provide useful signals to the cybersecurity field. We ask that readers keep these limitations in mind.​</a:t>
            </a:r>
          </a:p>
          <a:p>
            <a:pPr marL="0" indent="0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0" indent="0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study was administered by Ravn Research, and panelists were recruited by MSI Advanced Customer Insights. Survey results are unweighted. Further details by country are available by request. ​</a:t>
            </a:r>
          </a:p>
          <a:p>
            <a:pPr marL="0" indent="0">
              <a:buNone/>
            </a:pPr>
            <a:endParaRPr lang="en-US" sz="24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more Ivanti research on IT, security and the future of work, </a:t>
            </a:r>
            <a:b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visit </a:t>
            </a:r>
            <a:r>
              <a:rPr lang="en-US" sz="2400" b="0" dirty="0">
                <a:solidFill>
                  <a:srgbClr val="4E0389"/>
                </a:solidFill>
                <a:latin typeface="Arial" panose="020B0604020202020204" pitchFamily="34" charset="0"/>
                <a:ea typeface="Inter Light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ivanti.com/research</a:t>
            </a:r>
            <a:r>
              <a:rPr lang="en-US" sz="2400" b="0" dirty="0">
                <a:latin typeface="Arial" panose="020B0604020202020204" pitchFamily="34" charset="0"/>
                <a:ea typeface="Inter Light"/>
                <a:cs typeface="Arial" panose="020B0604020202020204" pitchFamily="34" charset="0"/>
              </a:rPr>
              <a:t>.</a:t>
            </a:r>
            <a:br>
              <a:rPr lang="en-US" sz="24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="0" dirty="0">
              <a:latin typeface="Arial" panose="020B0604020202020204" pitchFamily="34" charset="0"/>
              <a:ea typeface="Inter Light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2025, Ivanti. All rights reserved. Paradigm Shift Report. 02/25 DH</a:t>
            </a:r>
            <a:endParaRPr lang="en-US" sz="1500" i="1" dirty="0">
              <a:solidFill>
                <a:schemeClr val="tx1">
                  <a:lumMod val="75000"/>
                  <a:lumOff val="25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508546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600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About the research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ed and blue background&#10;&#10;Description automatically generated">
            <a:extLst>
              <a:ext uri="{FF2B5EF4-FFF2-40B4-BE49-F238E27FC236}">
                <a16:creationId xmlns:a16="http://schemas.microsoft.com/office/drawing/2014/main" id="{B9FA8BD2-B92F-C29B-8F9F-54EF51D8E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Organizations face </a:t>
            </a:r>
            <a:b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</a:b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a significant preparedness gap against top cyber threats.</a:t>
            </a:r>
            <a:endParaRPr lang="en-US" sz="3200" dirty="0">
              <a:solidFill>
                <a:schemeClr val="bg1"/>
              </a:solidFill>
              <a:ea typeface="Inter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F7C196-C782-793C-7223-74DE425F8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2" r="2151" b="-481"/>
          <a:stretch/>
        </p:blipFill>
        <p:spPr>
          <a:xfrm>
            <a:off x="6331896" y="1676777"/>
            <a:ext cx="11071200" cy="69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8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C31E872-B826-FD92-335C-D1F3B8A73D32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36EE207D-CB1C-DD8C-4420-8A2C0E92BA83}"/>
              </a:ext>
            </a:extLst>
          </p:cNvPr>
          <p:cNvSpPr txBox="1">
            <a:spLocks/>
          </p:cNvSpPr>
          <p:nvPr/>
        </p:nvSpPr>
        <p:spPr>
          <a:xfrm>
            <a:off x="884904" y="-17543"/>
            <a:ext cx="13066623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Arial"/>
                <a:ea typeface="Inter Light"/>
                <a:cs typeface="Arial"/>
              </a:rPr>
              <a:t>The majority of organizations struggle with silos between security </a:t>
            </a:r>
            <a:br>
              <a:rPr lang="en-US" sz="3200" b="0" dirty="0">
                <a:latin typeface="Arial"/>
                <a:ea typeface="Inter Light"/>
                <a:cs typeface="Arial"/>
              </a:rPr>
            </a:br>
            <a:r>
              <a:rPr lang="en-US" sz="3200" b="0" dirty="0">
                <a:latin typeface="Arial"/>
                <a:ea typeface="Inter Light"/>
                <a:cs typeface="Arial"/>
              </a:rPr>
              <a:t>and IT that weaken their cybersecurity posture. </a:t>
            </a:r>
            <a:endParaRPr lang="en-US" dirty="0"/>
          </a:p>
        </p:txBody>
      </p:sp>
      <p:pic>
        <p:nvPicPr>
          <p:cNvPr id="3" name="Picture 2" descr="A red and blue circle with text&#10;&#10;AI-generated content may be incorrect.">
            <a:extLst>
              <a:ext uri="{FF2B5EF4-FFF2-40B4-BE49-F238E27FC236}">
                <a16:creationId xmlns:a16="http://schemas.microsoft.com/office/drawing/2014/main" id="{DD853EC2-CC30-870B-8448-92A1DD84D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12" y="3256972"/>
            <a:ext cx="11787971" cy="60532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AAE71-CFF5-B322-99E6-3C2860838B5A}"/>
              </a:ext>
            </a:extLst>
          </p:cNvPr>
          <p:cNvSpPr txBox="1"/>
          <p:nvPr/>
        </p:nvSpPr>
        <p:spPr>
          <a:xfrm>
            <a:off x="11750445" y="3918863"/>
            <a:ext cx="5735782" cy="47295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 fontAlgn="base">
              <a:lnSpc>
                <a:spcPts val="3380"/>
              </a:lnSpc>
            </a:pPr>
            <a:r>
              <a:rPr lang="en-US" sz="4400" b="1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62%</a:t>
            </a:r>
            <a:r>
              <a:rPr lang="en-US" sz="4400" b="0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 </a:t>
            </a:r>
            <a:br>
              <a:rPr lang="en-US" sz="24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say silos slow security response times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/>
                <a:cs typeface="Arial"/>
              </a:rPr>
              <a:t>​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en-US" sz="24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fontAlgn="base">
              <a:lnSpc>
                <a:spcPts val="3380"/>
              </a:lnSpc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en-US" sz="4400" b="1" i="0" u="none" strike="noStrike" dirty="0">
                <a:solidFill>
                  <a:srgbClr val="E92A3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53% </a:t>
            </a:r>
            <a:br>
              <a:rPr lang="en-US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say silos weaken their organization’s security posture.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en-US" sz="4400" b="1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44%</a:t>
            </a:r>
            <a:r>
              <a:rPr lang="en-US" sz="4400" b="0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 </a:t>
            </a:r>
            <a:br>
              <a:rPr lang="en-US" sz="24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struggle to manage security risks due to a challenging security / IT relationship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en-US" sz="24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9125D5-84B7-5A14-77ED-29BAC655B286}"/>
              </a:ext>
            </a:extLst>
          </p:cNvPr>
          <p:cNvCxnSpPr>
            <a:cxnSpLocks/>
          </p:cNvCxnSpPr>
          <p:nvPr/>
        </p:nvCxnSpPr>
        <p:spPr>
          <a:xfrm>
            <a:off x="10737275" y="3156526"/>
            <a:ext cx="0" cy="615372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36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2665-3678-8679-7397-5641CA2FA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C54198-B9F2-1FE1-5B06-A015E8EB04B7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9F0C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6277722A-1749-11FB-1877-C0BF4CC0BF76}"/>
              </a:ext>
            </a:extLst>
          </p:cNvPr>
          <p:cNvSpPr txBox="1">
            <a:spLocks/>
          </p:cNvSpPr>
          <p:nvPr/>
        </p:nvSpPr>
        <p:spPr>
          <a:xfrm>
            <a:off x="884905" y="-17543"/>
            <a:ext cx="11681168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Less than half of organizations with a risk tolerance framework say that their framework is followed closely.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Picture 12" descr="A purple circle with red and blue numbers&#10;&#10;AI-generated content may be incorrect.">
            <a:extLst>
              <a:ext uri="{FF2B5EF4-FFF2-40B4-BE49-F238E27FC236}">
                <a16:creationId xmlns:a16="http://schemas.microsoft.com/office/drawing/2014/main" id="{DC634FD3-3C36-F170-49FE-5D0B17878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77" y="3629547"/>
            <a:ext cx="8643545" cy="492050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4F29A8F-7E56-912C-3D3D-592C4697E6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08778" y="3958665"/>
            <a:ext cx="8643546" cy="456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ed and blue background&#10;&#10;Description automatically generated">
            <a:extLst>
              <a:ext uri="{FF2B5EF4-FFF2-40B4-BE49-F238E27FC236}">
                <a16:creationId xmlns:a16="http://schemas.microsoft.com/office/drawing/2014/main" id="{B9FA8BD2-B92F-C29B-8F9F-54EF51D8E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Tech debt is a serious cybersecurity concern for most  organizations. </a:t>
            </a:r>
            <a:endParaRPr lang="en-US" sz="3200" dirty="0">
              <a:solidFill>
                <a:schemeClr val="bg1"/>
              </a:solidFill>
              <a:ea typeface="Inter Ligh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17D2F2E-4185-F3D8-FDB0-129FA06CC68B}"/>
              </a:ext>
            </a:extLst>
          </p:cNvPr>
          <p:cNvGrpSpPr/>
          <p:nvPr/>
        </p:nvGrpSpPr>
        <p:grpSpPr>
          <a:xfrm>
            <a:off x="6266529" y="1417785"/>
            <a:ext cx="11427999" cy="7123545"/>
            <a:chOff x="6266529" y="1646385"/>
            <a:chExt cx="11427999" cy="7123545"/>
          </a:xfrm>
        </p:grpSpPr>
        <p:pic>
          <p:nvPicPr>
            <p:cNvPr id="3" name="Picture 2" descr="A close-up of a graph&#10;&#10;AI-generated content may be incorrect.">
              <a:extLst>
                <a:ext uri="{FF2B5EF4-FFF2-40B4-BE49-F238E27FC236}">
                  <a16:creationId xmlns:a16="http://schemas.microsoft.com/office/drawing/2014/main" id="{326A5891-F9CA-33E5-81EB-DB5F89573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6529" y="5645730"/>
              <a:ext cx="11427999" cy="31242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863B7D4-2357-3971-13AC-8B70B359D9F7}"/>
                </a:ext>
              </a:extLst>
            </p:cNvPr>
            <p:cNvSpPr txBox="1"/>
            <p:nvPr/>
          </p:nvSpPr>
          <p:spPr>
            <a:xfrm>
              <a:off x="6373090" y="1646385"/>
              <a:ext cx="4405746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E92A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37%</a:t>
              </a:r>
            </a:p>
            <a:p>
              <a:r>
                <a:rPr lang="en-US" sz="2400" b="0" i="0" u="none" strike="noStrike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say their tech infrastructure is so complex that they can’t uphold basic security practices.</a:t>
              </a:r>
              <a:endParaRPr lang="en-US" sz="24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3C7D3C-36DE-4EC8-E992-9E3380403D6B}"/>
                </a:ext>
              </a:extLst>
            </p:cNvPr>
            <p:cNvSpPr txBox="1"/>
            <p:nvPr/>
          </p:nvSpPr>
          <p:spPr>
            <a:xfrm>
              <a:off x="11748654" y="1646385"/>
              <a:ext cx="4786746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E92A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43%</a:t>
              </a:r>
            </a:p>
            <a:p>
              <a:r>
                <a:rPr lang="en-US" sz="2400" b="0" i="0" u="none" strike="noStrike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say accumulated tech debt makes their systems more susceptible to security breaches.</a:t>
              </a:r>
              <a:endParaRPr lang="en-US" sz="2400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364964B-A207-601A-3425-8CEBDF86908F}"/>
                </a:ext>
              </a:extLst>
            </p:cNvPr>
            <p:cNvCxnSpPr/>
            <p:nvPr/>
          </p:nvCxnSpPr>
          <p:spPr>
            <a:xfrm>
              <a:off x="6373090" y="4636657"/>
              <a:ext cx="1084811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592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looking at her phone&#10;&#10;Description automatically generated">
            <a:extLst>
              <a:ext uri="{FF2B5EF4-FFF2-40B4-BE49-F238E27FC236}">
                <a16:creationId xmlns:a16="http://schemas.microsoft.com/office/drawing/2014/main" id="{B9BE960D-C28C-3658-6017-E2B254235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849" y="-63060"/>
            <a:ext cx="9242916" cy="1039828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C16E4-1985-22C7-2006-D9B21E22CB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584636" y="7216446"/>
            <a:ext cx="7042019" cy="174925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700" b="0" dirty="0">
                <a:solidFill>
                  <a:schemeClr val="bg1"/>
                </a:solidFill>
                <a:ea typeface="Inter Light" panose="02000403000000020004" pitchFamily="2" charset="0"/>
              </a:rPr>
              <a:t>They are most likely to view cybersecurity as a shared responsibility between the software vendor and customer.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AD18C2-9206-F088-3B05-6F9D02FD536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584635" y="3216719"/>
            <a:ext cx="5760080" cy="969497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2700" b="0" dirty="0">
                <a:solidFill>
                  <a:schemeClr val="bg1"/>
                </a:solidFill>
                <a:ea typeface="Inter Light" panose="02000403000000020004" pitchFamily="2" charset="0"/>
              </a:rPr>
              <a:t>They are most likely to invest in exposure management.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4C6B04D5-DBBE-00ED-3317-7709CB1322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584637" y="1195876"/>
            <a:ext cx="7042019" cy="608141"/>
          </a:xfrm>
          <a:prstGeom prst="rect">
            <a:avLst/>
          </a:prstGeom>
        </p:spPr>
        <p:txBody>
          <a:bodyPr vert="horz" lIns="0" tIns="0" rIns="137160" bIns="0" rtlCol="0" anchor="ctr" anchorCtr="0"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a typeface="Inter Semi Bold" panose="020B0502030000000004" pitchFamily="34" charset="0"/>
              </a:rPr>
              <a:t>What sets the Level 4s apart?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71B88-903E-C42A-8BE1-DDD397012952}"/>
              </a:ext>
            </a:extLst>
          </p:cNvPr>
          <p:cNvSpPr txBox="1"/>
          <p:nvPr/>
        </p:nvSpPr>
        <p:spPr>
          <a:xfrm>
            <a:off x="10611237" y="5189524"/>
            <a:ext cx="5760081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Arial" panose="020B0604020202020204" pitchFamily="34" charset="0"/>
                <a:ea typeface="Inter Light" panose="02000403000000020004" pitchFamily="2" charset="0"/>
                <a:cs typeface="Arial" panose="020B0604020202020204" pitchFamily="34" charset="0"/>
              </a:rPr>
              <a:t>They are more rigorous when evaluating third-party software security.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A572F29-BB48-E21B-5039-065F631C4CC3}"/>
              </a:ext>
            </a:extLst>
          </p:cNvPr>
          <p:cNvSpPr/>
          <p:nvPr/>
        </p:nvSpPr>
        <p:spPr>
          <a:xfrm>
            <a:off x="8207355" y="2810682"/>
            <a:ext cx="1749258" cy="1749258"/>
          </a:xfrm>
          <a:prstGeom prst="ellipse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8AAC8B-F808-B1E9-9552-8E3D370C139C}"/>
              </a:ext>
            </a:extLst>
          </p:cNvPr>
          <p:cNvSpPr/>
          <p:nvPr/>
        </p:nvSpPr>
        <p:spPr>
          <a:xfrm>
            <a:off x="8207355" y="5013564"/>
            <a:ext cx="1749258" cy="1749258"/>
          </a:xfrm>
          <a:prstGeom prst="ellipse">
            <a:avLst/>
          </a:prstGeom>
          <a:solidFill>
            <a:srgbClr val="66047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62EEF1-E662-AC80-5B88-57B0438B479C}"/>
              </a:ext>
            </a:extLst>
          </p:cNvPr>
          <p:cNvSpPr/>
          <p:nvPr/>
        </p:nvSpPr>
        <p:spPr>
          <a:xfrm>
            <a:off x="8207355" y="7216446"/>
            <a:ext cx="1749258" cy="1749258"/>
          </a:xfrm>
          <a:prstGeom prst="ellipse">
            <a:avLst/>
          </a:prstGeom>
          <a:solidFill>
            <a:srgbClr val="850A6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rgbClr val="9F0C54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20FCD7-68E4-E284-BBFA-388BD65F271C}"/>
              </a:ext>
            </a:extLst>
          </p:cNvPr>
          <p:cNvSpPr txBox="1"/>
          <p:nvPr/>
        </p:nvSpPr>
        <p:spPr>
          <a:xfrm>
            <a:off x="718830" y="2810682"/>
            <a:ext cx="6210702" cy="3093154"/>
          </a:xfrm>
          <a:prstGeom prst="rect">
            <a:avLst/>
          </a:prstGeom>
          <a:noFill/>
        </p:spPr>
        <p:txBody>
          <a:bodyPr wrap="square" lIns="137160" tIns="68580" rIns="137160" bIns="68580" anchor="ctr">
            <a:spAutoFit/>
          </a:bodyPr>
          <a:lstStyle/>
          <a:p>
            <a:r>
              <a:rPr lang="en-US" sz="3200" b="0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We asked survey-takers who work in cybersecurity to rate their organization’s level of cybersecurity preparedness — from basic (</a:t>
            </a:r>
            <a:r>
              <a:rPr lang="en-US" sz="3200" b="1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Level 1</a:t>
            </a:r>
            <a:r>
              <a:rPr lang="en-US" sz="3200" b="0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) to best-in-class (</a:t>
            </a:r>
            <a:r>
              <a:rPr lang="en-US" sz="3200" b="1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Level 4</a:t>
            </a:r>
            <a:r>
              <a:rPr lang="en-US" sz="3200" b="0" i="0" u="none" strike="noStrike" dirty="0">
                <a:solidFill>
                  <a:srgbClr val="191919"/>
                </a:solidFill>
                <a:effectLst/>
                <a:latin typeface="Aptos"/>
              </a:rPr>
              <a:t>)</a:t>
            </a:r>
            <a:r>
              <a:rPr lang="en-US" sz="3200" i="0" u="none" strike="noStrike" dirty="0">
                <a:solidFill>
                  <a:srgbClr val="191919"/>
                </a:solidFill>
                <a:effectLst/>
                <a:latin typeface="Aptos"/>
              </a:rPr>
              <a:t>​​</a:t>
            </a:r>
            <a:r>
              <a:rPr lang="en-US" sz="3200" dirty="0">
                <a:solidFill>
                  <a:srgbClr val="191919"/>
                </a:solidFill>
                <a:latin typeface="Aptos"/>
              </a:rPr>
              <a:t>.</a:t>
            </a:r>
            <a:endParaRPr lang="en-US" sz="3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14:cNvPr>
              <p14:cNvContentPartPr/>
              <p14:nvPr/>
            </p14:nvContentPartPr>
            <p14:xfrm>
              <a:off x="17842268" y="598016"/>
              <a:ext cx="27209" cy="35537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824367" y="580247"/>
                <a:ext cx="62652" cy="70719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1420FAB3-B7B0-1DD7-AD7C-7ECD47ADC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5914" y="3336423"/>
            <a:ext cx="692141" cy="794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692997-FAA2-0393-6B24-F484E294C3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6826" y="5417156"/>
            <a:ext cx="830316" cy="8035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7599AB4-1815-2832-CBDF-B07F1E819C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5505" y="7592288"/>
            <a:ext cx="963799" cy="95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1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2665-3678-8679-7397-5641CA2FA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C54198-B9F2-1FE1-5B06-A015E8EB04B7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6277722A-1749-11FB-1877-C0BF4CC0BF76}"/>
              </a:ext>
            </a:extLst>
          </p:cNvPr>
          <p:cNvSpPr txBox="1">
            <a:spLocks/>
          </p:cNvSpPr>
          <p:nvPr/>
        </p:nvSpPr>
        <p:spPr>
          <a:xfrm>
            <a:off x="884905" y="-17543"/>
            <a:ext cx="11404078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Organizations with higher levels of cybersecurity maturity are more likely to invest in exposure management.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 descr="A purple bar graph with text&#10;&#10;AI-generated content may be incorrect.">
            <a:extLst>
              <a:ext uri="{FF2B5EF4-FFF2-40B4-BE49-F238E27FC236}">
                <a16:creationId xmlns:a16="http://schemas.microsoft.com/office/drawing/2014/main" id="{85AE06BD-626D-F19B-E0D3-D14726EB9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95" y="3616964"/>
            <a:ext cx="13307252" cy="536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5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07328-10D2-8B45-56CF-37BE59899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4E7267-A21F-D071-4160-8A185E45B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505" y="1193782"/>
            <a:ext cx="13819909" cy="78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6CD7C-DF7A-1C58-89B8-654857B5D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B96D46DB-9FE6-B205-F278-6452E69C37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5"/>
          <a:stretch/>
        </p:blipFill>
        <p:spPr>
          <a:xfrm>
            <a:off x="6141838" y="1535619"/>
            <a:ext cx="11827507" cy="7215761"/>
          </a:xfrm>
          <a:prstGeom prst="rect">
            <a:avLst/>
          </a:prstGeom>
        </p:spPr>
      </p:pic>
      <p:pic>
        <p:nvPicPr>
          <p:cNvPr id="5" name="Picture 4" descr="A red and blue background&#10;&#10;Description automatically generated">
            <a:extLst>
              <a:ext uri="{FF2B5EF4-FFF2-40B4-BE49-F238E27FC236}">
                <a16:creationId xmlns:a16="http://schemas.microsoft.com/office/drawing/2014/main" id="{6C60E7CC-1A08-1FBC-1F25-5C0AF35E5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F2D030E-8F0D-5980-F41B-CE9D0AC096B9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Advanced organizations are more likely to view software security </a:t>
            </a:r>
            <a:b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</a:br>
            <a:r>
              <a:rPr lang="en-US" sz="3200" b="0" dirty="0">
                <a:solidFill>
                  <a:schemeClr val="bg1"/>
                </a:solidFill>
                <a:latin typeface="Arial"/>
                <a:ea typeface="Inter Light"/>
                <a:cs typeface="Arial"/>
              </a:rPr>
              <a:t>as a shared responsibility between the vendor and customer.</a:t>
            </a:r>
            <a:endParaRPr lang="en-US" sz="3200" dirty="0">
              <a:solidFill>
                <a:schemeClr val="bg1"/>
              </a:solidFill>
              <a:ea typeface="Inter Light"/>
            </a:endParaRPr>
          </a:p>
        </p:txBody>
      </p:sp>
    </p:spTree>
    <p:extLst>
      <p:ext uri="{BB962C8B-B14F-4D97-AF65-F5344CB8AC3E}">
        <p14:creationId xmlns:p14="http://schemas.microsoft.com/office/powerpoint/2010/main" val="192537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30" ma:contentTypeDescription="Create a new document." ma:contentTypeScope="" ma:versionID="2008dec30b0359df4aec172b3847ef43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3822ce72f6fec0a5972a38ad453b6628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  <xsd:element name="date" ma:index="34" nillable="true" ma:displayName="date" ma:format="DateTime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Hannah Saenz</DisplayName>
        <AccountId>11348</AccountId>
        <AccountType/>
      </UserInfo>
    </SharedWithUsers>
    <date xmlns="5fdd1cf4-3cc0-4432-a7a2-7109790f3d31" xsi:nil="true"/>
  </documentManagement>
</p:properties>
</file>

<file path=customXml/itemProps1.xml><?xml version="1.0" encoding="utf-8"?>
<ds:datastoreItem xmlns:ds="http://schemas.openxmlformats.org/officeDocument/2006/customXml" ds:itemID="{D84FAC0C-BCDD-400F-9D93-7DD201B6D9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dd1cf4-3cc0-4432-a7a2-7109790f3d31"/>
    <ds:schemaRef ds:uri="da53939c-dcd9-44dd-ac85-d0bd4e15d9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566</Words>
  <Application>Microsoft Macintosh PowerPoint</Application>
  <PresentationFormat>Custom</PresentationFormat>
  <Paragraphs>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Inter Light</vt:lpstr>
      <vt:lpstr>Inter Semi Bold</vt:lpstr>
      <vt:lpstr>Calibri</vt:lpstr>
      <vt:lpstr>Inter</vt:lpstr>
      <vt:lpstr>Aptos</vt:lpstr>
      <vt:lpstr>Inter Italic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sets the Level 4s apart?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Devin Hanson</cp:lastModifiedBy>
  <cp:revision>38</cp:revision>
  <dcterms:created xsi:type="dcterms:W3CDTF">2006-08-16T00:00:00Z</dcterms:created>
  <dcterms:modified xsi:type="dcterms:W3CDTF">2025-03-03T17:36:23Z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