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7"/>
  </p:notesMasterIdLst>
  <p:handoutMasterIdLst>
    <p:handoutMasterId r:id="rId18"/>
  </p:handoutMasterIdLst>
  <p:sldIdLst>
    <p:sldId id="256" r:id="rId5"/>
    <p:sldId id="2147348305" r:id="rId6"/>
    <p:sldId id="2147348299" r:id="rId7"/>
    <p:sldId id="2147348300" r:id="rId8"/>
    <p:sldId id="2147348301" r:id="rId9"/>
    <p:sldId id="2147348302" r:id="rId10"/>
    <p:sldId id="2147348303" r:id="rId11"/>
    <p:sldId id="2147348304" r:id="rId12"/>
    <p:sldId id="2147348306" r:id="rId13"/>
    <p:sldId id="2147348307" r:id="rId14"/>
    <p:sldId id="2147348298" r:id="rId15"/>
    <p:sldId id="2147348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2448"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9F0B54"/>
    <a:srgbClr val="BFBFBF"/>
    <a:srgbClr val="EAEAEA"/>
    <a:srgbClr val="FF1515"/>
    <a:srgbClr val="4E0389"/>
    <a:srgbClr val="660479"/>
    <a:srgbClr val="850A64"/>
    <a:srgbClr val="FF8303"/>
    <a:srgbClr val="FF7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9D4C8-91A0-6499-50D7-8EBA8066B81D}" v="5" dt="2025-04-07T17:48:3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9"/>
    <p:restoredTop sz="94719"/>
  </p:normalViewPr>
  <p:slideViewPr>
    <p:cSldViewPr snapToGrid="0" showGuides="1">
      <p:cViewPr>
        <p:scale>
          <a:sx n="97" d="100"/>
          <a:sy n="97" d="100"/>
        </p:scale>
        <p:origin x="2192" y="1200"/>
      </p:cViewPr>
      <p:guideLst>
        <p:guide orient="horz" pos="2448"/>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4/11/2025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‹Nr.›</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‹Nr.›</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a:solidFill>
                  <a:schemeClr val="tx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a:solidFill>
                  <a:schemeClr val="tx1">
                    <a:lumMod val="90000"/>
                    <a:lumOff val="10000"/>
                  </a:schemeClr>
                </a:solidFill>
                <a:cs typeface="Arial" panose="020B0604020202020204" pitchFamily="34" charset="0"/>
              </a:rPr>
              <a:t> Ivanti. All rights reserved.</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33CB0-1341-6B41-E366-13628B1807B4}"/>
              </a:ext>
            </a:extLst>
          </p:cNvPr>
          <p:cNvSpPr>
            <a:spLocks noGrp="1"/>
          </p:cNvSpPr>
          <p:nvPr>
            <p:ph type="body" sz="quarter" idx="27"/>
          </p:nvPr>
        </p:nvSpPr>
        <p:spPr/>
        <p:txBody>
          <a:bodyPr/>
          <a:lstStyle/>
          <a:p>
            <a:r>
              <a:rPr lang="en-US"/>
              <a:t>Risk Assessment</a:t>
            </a:r>
            <a:br>
              <a:rPr lang="en-US"/>
            </a:br>
            <a:r>
              <a:rPr lang="en-US"/>
              <a:t>Reporting Template</a:t>
            </a:r>
          </a:p>
        </p:txBody>
      </p:sp>
    </p:spTree>
    <p:extLst>
      <p:ext uri="{BB962C8B-B14F-4D97-AF65-F5344CB8AC3E}">
        <p14:creationId xmlns:p14="http://schemas.microsoft.com/office/powerpoint/2010/main" val="138166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ACDB-1135-CFB5-22AE-22B84521C94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D60C03B-2DB9-A516-03EB-6DC1C53800B5}"/>
              </a:ext>
            </a:extLst>
          </p:cNvPr>
          <p:cNvSpPr>
            <a:spLocks noGrp="1"/>
          </p:cNvSpPr>
          <p:nvPr>
            <p:ph type="title"/>
          </p:nvPr>
        </p:nvSpPr>
        <p:spPr/>
        <p:txBody>
          <a:bodyPr/>
          <a:lstStyle/>
          <a:p>
            <a:r>
              <a:rPr lang="en-US" dirty="0"/>
              <a:t>Definitions</a:t>
            </a:r>
          </a:p>
        </p:txBody>
      </p:sp>
      <p:sp>
        <p:nvSpPr>
          <p:cNvPr id="20" name="Rounded Rectangle 19">
            <a:extLst>
              <a:ext uri="{FF2B5EF4-FFF2-40B4-BE49-F238E27FC236}">
                <a16:creationId xmlns:a16="http://schemas.microsoft.com/office/drawing/2014/main" id="{13D55159-EF8C-C097-133F-C43EC45C3CBE}"/>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1"/>
                </a:solidFill>
              </a:rPr>
              <a:t>AV</a:t>
            </a:r>
          </a:p>
          <a:p>
            <a:endParaRPr lang="en-US" sz="1600" b="1" dirty="0">
              <a:solidFill>
                <a:schemeClr val="accent1"/>
              </a:solidFill>
            </a:endParaRPr>
          </a:p>
          <a:p>
            <a:r>
              <a:rPr lang="en-US" sz="1600" b="1" dirty="0">
                <a:solidFill>
                  <a:schemeClr val="accent1"/>
                </a:solidFill>
              </a:rPr>
              <a:t>Asset</a:t>
            </a:r>
            <a:br>
              <a:rPr lang="en-US" sz="1600" b="1" dirty="0">
                <a:solidFill>
                  <a:schemeClr val="accent1"/>
                </a:solidFill>
              </a:rPr>
            </a:br>
            <a:r>
              <a:rPr lang="en-US" sz="1600" b="1" dirty="0">
                <a:solidFill>
                  <a:schemeClr val="accent1"/>
                </a:solidFill>
              </a:rPr>
              <a:t>Value</a:t>
            </a:r>
            <a:endParaRPr lang="en-US" sz="1600" b="1" dirty="0">
              <a:solidFill>
                <a:schemeClr val="tx1"/>
              </a:solidFill>
            </a:endParaRPr>
          </a:p>
          <a:p>
            <a:endParaRPr lang="en-US" sz="1600" b="1" dirty="0">
              <a:solidFill>
                <a:schemeClr val="tx1"/>
              </a:solidFill>
            </a:endParaRPr>
          </a:p>
          <a:p>
            <a:r>
              <a:rPr lang="en-US" sz="1400" dirty="0">
                <a:solidFill>
                  <a:schemeClr val="tx1"/>
                </a:solidFill>
              </a:rPr>
              <a:t>The value to the organization of something tangible (e.g. a server) or intangible </a:t>
            </a:r>
            <a:br>
              <a:rPr lang="en-US" sz="1400" dirty="0">
                <a:solidFill>
                  <a:schemeClr val="tx1"/>
                </a:solidFill>
              </a:rPr>
            </a:br>
            <a:r>
              <a:rPr lang="en-US" sz="1400" dirty="0">
                <a:solidFill>
                  <a:schemeClr val="tx1"/>
                </a:solidFill>
              </a:rPr>
              <a:t>(e.g. a business process).</a:t>
            </a:r>
            <a:endParaRPr lang="en-US" sz="1400" dirty="0">
              <a:solidFill>
                <a:schemeClr val="tx1"/>
              </a:solidFill>
              <a:cs typeface="Arial"/>
            </a:endParaRPr>
          </a:p>
          <a:p>
            <a:endParaRPr lang="en-US" sz="1600" dirty="0">
              <a:solidFill>
                <a:schemeClr val="tx1"/>
              </a:solidFill>
            </a:endParaRPr>
          </a:p>
        </p:txBody>
      </p:sp>
      <p:sp>
        <p:nvSpPr>
          <p:cNvPr id="25" name="Rounded Rectangle 24">
            <a:extLst>
              <a:ext uri="{FF2B5EF4-FFF2-40B4-BE49-F238E27FC236}">
                <a16:creationId xmlns:a16="http://schemas.microsoft.com/office/drawing/2014/main" id="{BD582F0D-1EB6-5004-0D27-E065F112A5D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2"/>
                </a:solidFill>
              </a:rPr>
              <a:t>EF</a:t>
            </a:r>
          </a:p>
          <a:p>
            <a:endParaRPr lang="en-US" sz="1600" b="1" dirty="0">
              <a:solidFill>
                <a:schemeClr val="accent2"/>
              </a:solidFill>
            </a:endParaRPr>
          </a:p>
          <a:p>
            <a:r>
              <a:rPr lang="en-US" sz="1600" b="1" dirty="0">
                <a:solidFill>
                  <a:schemeClr val="accent2"/>
                </a:solidFill>
              </a:rPr>
              <a:t>Exposure</a:t>
            </a:r>
            <a:br>
              <a:rPr lang="en-US" sz="1600" b="1" dirty="0">
                <a:solidFill>
                  <a:schemeClr val="accent2"/>
                </a:solidFill>
              </a:rPr>
            </a:br>
            <a:r>
              <a:rPr lang="en-US" sz="1600" b="1" dirty="0">
                <a:solidFill>
                  <a:schemeClr val="accent2"/>
                </a:solidFill>
              </a:rPr>
              <a:t>Factor</a:t>
            </a:r>
            <a:endParaRPr lang="en-US" sz="1600" b="1" dirty="0">
              <a:solidFill>
                <a:schemeClr val="tx1"/>
              </a:solidFill>
            </a:endParaRPr>
          </a:p>
          <a:p>
            <a:endParaRPr lang="en-US" sz="1400" b="1" dirty="0">
              <a:solidFill>
                <a:schemeClr val="tx1"/>
              </a:solidFill>
            </a:endParaRPr>
          </a:p>
          <a:p>
            <a:r>
              <a:rPr lang="en-US" sz="1400" dirty="0">
                <a:solidFill>
                  <a:schemeClr val="tx1"/>
                </a:solidFill>
              </a:rPr>
              <a:t>The percentage of asset value that would be lost in the case of a threat event.</a:t>
            </a:r>
          </a:p>
        </p:txBody>
      </p:sp>
      <p:sp>
        <p:nvSpPr>
          <p:cNvPr id="26" name="Rounded Rectangle 25">
            <a:extLst>
              <a:ext uri="{FF2B5EF4-FFF2-40B4-BE49-F238E27FC236}">
                <a16:creationId xmlns:a16="http://schemas.microsoft.com/office/drawing/2014/main" id="{91472F8F-7C2F-F862-BA26-EA3CE2F0462B}"/>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en-US" sz="2400" b="1" dirty="0">
                <a:solidFill>
                  <a:schemeClr val="accent4"/>
                </a:solidFill>
              </a:rPr>
              <a:t>ARO</a:t>
            </a:r>
          </a:p>
          <a:p>
            <a:endParaRPr lang="en-US" sz="1600" b="1" dirty="0">
              <a:solidFill>
                <a:schemeClr val="accent4"/>
              </a:solidFill>
            </a:endParaRPr>
          </a:p>
          <a:p>
            <a:r>
              <a:rPr lang="en-US" sz="1600" b="1" dirty="0">
                <a:solidFill>
                  <a:schemeClr val="accent4"/>
                </a:solidFill>
              </a:rPr>
              <a:t>Annualized Rate</a:t>
            </a:r>
            <a:br>
              <a:rPr lang="en-US" sz="1600" b="1" dirty="0">
                <a:solidFill>
                  <a:schemeClr val="accent4"/>
                </a:solidFill>
              </a:rPr>
            </a:br>
            <a:r>
              <a:rPr lang="en-US" sz="1600" b="1" dirty="0">
                <a:solidFill>
                  <a:schemeClr val="accent4"/>
                </a:solidFill>
              </a:rPr>
              <a:t>of Occurrence </a:t>
            </a:r>
          </a:p>
          <a:p>
            <a:endParaRPr lang="en-US" sz="1400" b="1" dirty="0">
              <a:solidFill>
                <a:schemeClr val="accent4"/>
              </a:solidFill>
            </a:endParaRPr>
          </a:p>
          <a:p>
            <a:r>
              <a:rPr lang="en-US" sz="1400" dirty="0">
                <a:solidFill>
                  <a:schemeClr val="tx1"/>
                </a:solidFill>
              </a:rPr>
              <a:t>The estimated frequency of a threat event taking place within one year.</a:t>
            </a:r>
          </a:p>
          <a:p>
            <a:endParaRPr lang="en-US" dirty="0">
              <a:solidFill>
                <a:schemeClr val="tx1"/>
              </a:solidFill>
            </a:endParaRPr>
          </a:p>
        </p:txBody>
      </p:sp>
      <p:sp>
        <p:nvSpPr>
          <p:cNvPr id="27" name="Rounded Rectangle 26">
            <a:extLst>
              <a:ext uri="{FF2B5EF4-FFF2-40B4-BE49-F238E27FC236}">
                <a16:creationId xmlns:a16="http://schemas.microsoft.com/office/drawing/2014/main" id="{659E9316-BD06-9566-1502-B1EBF9559318}"/>
              </a:ext>
            </a:extLst>
          </p:cNvPr>
          <p:cNvSpPr/>
          <p:nvPr/>
        </p:nvSpPr>
        <p:spPr>
          <a:xfrm>
            <a:off x="9049390"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0" rtlCol="0" anchor="t"/>
          <a:lstStyle/>
          <a:p>
            <a:r>
              <a:rPr lang="en-US" sz="2400" b="1" dirty="0">
                <a:solidFill>
                  <a:schemeClr val="tx2"/>
                </a:solidFill>
              </a:rPr>
              <a:t>SLE or ALE</a:t>
            </a:r>
          </a:p>
          <a:p>
            <a:endParaRPr lang="en-US" sz="1600" b="1" dirty="0">
              <a:solidFill>
                <a:schemeClr val="tx2"/>
              </a:solidFill>
            </a:endParaRPr>
          </a:p>
          <a:p>
            <a:r>
              <a:rPr lang="en-US" sz="1600" b="1" dirty="0">
                <a:solidFill>
                  <a:schemeClr val="tx2"/>
                </a:solidFill>
              </a:rPr>
              <a:t>Loss </a:t>
            </a:r>
            <a:br>
              <a:rPr lang="en-US" sz="1600" b="1" dirty="0">
                <a:solidFill>
                  <a:schemeClr val="tx2"/>
                </a:solidFill>
              </a:rPr>
            </a:br>
            <a:r>
              <a:rPr lang="en-US" sz="1600" b="1" dirty="0">
                <a:solidFill>
                  <a:schemeClr val="tx2"/>
                </a:solidFill>
              </a:rPr>
              <a:t>Expectancy</a:t>
            </a:r>
            <a:br>
              <a:rPr lang="en-US" sz="1600" dirty="0"/>
            </a:br>
            <a:br>
              <a:rPr lang="en-US" sz="1600" dirty="0"/>
            </a:br>
            <a:r>
              <a:rPr lang="en-US" sz="1400" dirty="0">
                <a:solidFill>
                  <a:schemeClr val="tx1"/>
                </a:solidFill>
              </a:rPr>
              <a:t>The expected financial loss in the case of a threat event. Can be </a:t>
            </a:r>
            <a:r>
              <a:rPr lang="en-US" sz="1400" b="1" dirty="0">
                <a:solidFill>
                  <a:schemeClr val="tx1"/>
                </a:solidFill>
              </a:rPr>
              <a:t>single</a:t>
            </a:r>
            <a:r>
              <a:rPr lang="en-US" sz="1400" dirty="0">
                <a:solidFill>
                  <a:schemeClr val="tx1"/>
                </a:solidFill>
              </a:rPr>
              <a:t> loss expectancy (per threat event) or </a:t>
            </a:r>
            <a:r>
              <a:rPr lang="en-US" sz="1400" b="1" dirty="0">
                <a:solidFill>
                  <a:schemeClr val="tx1"/>
                </a:solidFill>
              </a:rPr>
              <a:t>annual </a:t>
            </a:r>
            <a:r>
              <a:rPr lang="en-US" sz="1400" dirty="0">
                <a:solidFill>
                  <a:schemeClr val="tx1"/>
                </a:solidFill>
              </a:rPr>
              <a:t>loss expectancy (adjusted based on ARO).</a:t>
            </a:r>
          </a:p>
        </p:txBody>
      </p:sp>
      <p:pic>
        <p:nvPicPr>
          <p:cNvPr id="10" name="Graphic 9">
            <a:extLst>
              <a:ext uri="{FF2B5EF4-FFF2-40B4-BE49-F238E27FC236}">
                <a16:creationId xmlns:a16="http://schemas.microsoft.com/office/drawing/2014/main" id="{F882A40E-3EAA-DA6F-2DE3-34FDF9F22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2341" y="455833"/>
            <a:ext cx="731616" cy="727806"/>
          </a:xfrm>
          <a:prstGeom prst="rect">
            <a:avLst/>
          </a:prstGeom>
        </p:spPr>
      </p:pic>
    </p:spTree>
    <p:extLst>
      <p:ext uri="{BB962C8B-B14F-4D97-AF65-F5344CB8AC3E}">
        <p14:creationId xmlns:p14="http://schemas.microsoft.com/office/powerpoint/2010/main" val="110502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9888F6D-C23A-8758-3744-9A266121CB6A}"/>
              </a:ext>
            </a:extLst>
          </p:cNvPr>
          <p:cNvSpPr>
            <a:spLocks noGrp="1"/>
          </p:cNvSpPr>
          <p:nvPr>
            <p:ph type="title"/>
          </p:nvPr>
        </p:nvSpPr>
        <p:spPr/>
        <p:txBody>
          <a:bodyPr/>
          <a:lstStyle/>
          <a:p>
            <a:r>
              <a:rPr lang="en-US"/>
              <a:t>Risk responses</a:t>
            </a:r>
          </a:p>
        </p:txBody>
      </p:sp>
      <p:sp>
        <p:nvSpPr>
          <p:cNvPr id="19" name="TextBox 18">
            <a:extLst>
              <a:ext uri="{FF2B5EF4-FFF2-40B4-BE49-F238E27FC236}">
                <a16:creationId xmlns:a16="http://schemas.microsoft.com/office/drawing/2014/main" id="{1B8F7FB8-91C2-1B70-BC2C-C9C6684B06F9}"/>
              </a:ext>
            </a:extLst>
          </p:cNvPr>
          <p:cNvSpPr txBox="1"/>
          <p:nvPr/>
        </p:nvSpPr>
        <p:spPr>
          <a:xfrm>
            <a:off x="612962" y="1218494"/>
            <a:ext cx="4350924" cy="307777"/>
          </a:xfrm>
          <a:prstGeom prst="rect">
            <a:avLst/>
          </a:prstGeom>
          <a:noFill/>
        </p:spPr>
        <p:txBody>
          <a:bodyPr wrap="square" rtlCol="0">
            <a:spAutoFit/>
          </a:bodyPr>
          <a:lstStyle/>
          <a:p>
            <a:r>
              <a:rPr lang="en-US" sz="1400" b="1" dirty="0">
                <a:solidFill>
                  <a:schemeClr val="tx2"/>
                </a:solidFill>
              </a:rPr>
              <a:t>Risk responses fall into one of four categories:</a:t>
            </a:r>
          </a:p>
        </p:txBody>
      </p:sp>
      <p:sp>
        <p:nvSpPr>
          <p:cNvPr id="20" name="Rounded Rectangle 19">
            <a:extLst>
              <a:ext uri="{FF2B5EF4-FFF2-40B4-BE49-F238E27FC236}">
                <a16:creationId xmlns:a16="http://schemas.microsoft.com/office/drawing/2014/main" id="{5A14F6F4-7D25-B85B-4542-FA9E338410F0}"/>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a:solidFill>
                  <a:schemeClr val="accent1"/>
                </a:solidFill>
              </a:rPr>
              <a:t>Avoid</a:t>
            </a:r>
          </a:p>
          <a:p>
            <a:r>
              <a:rPr lang="en-US" sz="1600" b="0" dirty="0">
                <a:solidFill>
                  <a:schemeClr val="tx1"/>
                </a:solidFill>
              </a:rPr>
              <a:t>the risk by stopping the risky activity or shutting down the vulnerable system altogether.</a:t>
            </a:r>
          </a:p>
          <a:p>
            <a:endParaRPr lang="en-US" dirty="0"/>
          </a:p>
        </p:txBody>
      </p:sp>
      <p:sp>
        <p:nvSpPr>
          <p:cNvPr id="25" name="Rounded Rectangle 24">
            <a:extLst>
              <a:ext uri="{FF2B5EF4-FFF2-40B4-BE49-F238E27FC236}">
                <a16:creationId xmlns:a16="http://schemas.microsoft.com/office/drawing/2014/main" id="{6432AC0C-CB70-30B0-0785-D2EDD100241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a:solidFill>
                  <a:schemeClr val="accent3"/>
                </a:solidFill>
              </a:rPr>
              <a:t>Accept</a:t>
            </a:r>
            <a:br>
              <a:rPr lang="en-US" b="1" dirty="0">
                <a:solidFill>
                  <a:schemeClr val="tx1"/>
                </a:solidFill>
              </a:rPr>
            </a:br>
            <a:r>
              <a:rPr lang="en-US" sz="1600" dirty="0">
                <a:solidFill>
                  <a:schemeClr val="tx1"/>
                </a:solidFill>
              </a:rPr>
              <a:t>the risk and decide </a:t>
            </a:r>
            <a:br>
              <a:rPr lang="en-US" sz="1600" dirty="0">
                <a:solidFill>
                  <a:schemeClr val="tx1"/>
                </a:solidFill>
              </a:rPr>
            </a:br>
            <a:r>
              <a:rPr lang="en-US" sz="1600" dirty="0">
                <a:solidFill>
                  <a:schemeClr val="tx1"/>
                </a:solidFill>
              </a:rPr>
              <a:t>to live with it, taking </a:t>
            </a:r>
            <a:br>
              <a:rPr lang="en-US" sz="1600" dirty="0">
                <a:solidFill>
                  <a:schemeClr val="tx1"/>
                </a:solidFill>
              </a:rPr>
            </a:br>
            <a:r>
              <a:rPr lang="en-US" sz="1600" dirty="0">
                <a:solidFill>
                  <a:schemeClr val="tx1"/>
                </a:solidFill>
              </a:rPr>
              <a:t>no action.</a:t>
            </a:r>
          </a:p>
          <a:p>
            <a:endParaRPr lang="en-US" dirty="0">
              <a:solidFill>
                <a:schemeClr val="tx1"/>
              </a:solidFill>
            </a:endParaRPr>
          </a:p>
        </p:txBody>
      </p:sp>
      <p:sp>
        <p:nvSpPr>
          <p:cNvPr id="26" name="Rounded Rectangle 25">
            <a:extLst>
              <a:ext uri="{FF2B5EF4-FFF2-40B4-BE49-F238E27FC236}">
                <a16:creationId xmlns:a16="http://schemas.microsoft.com/office/drawing/2014/main" id="{DD93AC4F-BC9F-B40D-F794-ABC18E236173}"/>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a:solidFill>
                  <a:schemeClr val="accent4"/>
                </a:solidFill>
              </a:rPr>
              <a:t>Transfer</a:t>
            </a:r>
          </a:p>
          <a:p>
            <a:r>
              <a:rPr lang="en-US" sz="1600" dirty="0">
                <a:solidFill>
                  <a:schemeClr val="tx1"/>
                </a:solidFill>
              </a:rPr>
              <a:t>the risk, usually </a:t>
            </a:r>
            <a:br>
              <a:rPr lang="en-US" sz="1600" dirty="0">
                <a:solidFill>
                  <a:schemeClr val="tx1"/>
                </a:solidFill>
              </a:rPr>
            </a:br>
            <a:r>
              <a:rPr lang="en-US" sz="1600" dirty="0">
                <a:solidFill>
                  <a:schemeClr val="tx1"/>
                </a:solidFill>
              </a:rPr>
              <a:t>by contracting an insurance company</a:t>
            </a:r>
            <a:br>
              <a:rPr lang="en-US" sz="1600" dirty="0">
                <a:solidFill>
                  <a:schemeClr val="tx1"/>
                </a:solidFill>
              </a:rPr>
            </a:br>
            <a:r>
              <a:rPr lang="en-US" sz="1600" dirty="0">
                <a:solidFill>
                  <a:schemeClr val="tx1"/>
                </a:solidFill>
              </a:rPr>
              <a:t>to cover the financial exposure.</a:t>
            </a:r>
          </a:p>
          <a:p>
            <a:endParaRPr lang="en-US" dirty="0">
              <a:solidFill>
                <a:schemeClr val="tx1"/>
              </a:solidFill>
            </a:endParaRPr>
          </a:p>
        </p:txBody>
      </p:sp>
      <p:sp>
        <p:nvSpPr>
          <p:cNvPr id="27" name="Rounded Rectangle 26">
            <a:extLst>
              <a:ext uri="{FF2B5EF4-FFF2-40B4-BE49-F238E27FC236}">
                <a16:creationId xmlns:a16="http://schemas.microsoft.com/office/drawing/2014/main" id="{A4F0A1C8-5E16-73F0-F145-0FA938865722}"/>
              </a:ext>
            </a:extLst>
          </p:cNvPr>
          <p:cNvSpPr/>
          <p:nvPr/>
        </p:nvSpPr>
        <p:spPr>
          <a:xfrm>
            <a:off x="9049390"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en-US" b="1" dirty="0">
                <a:solidFill>
                  <a:schemeClr val="tx2"/>
                </a:solidFill>
              </a:rPr>
              <a:t>Mitigate</a:t>
            </a:r>
          </a:p>
          <a:p>
            <a:r>
              <a:rPr lang="en-US" sz="1600" dirty="0">
                <a:solidFill>
                  <a:schemeClr val="tx1"/>
                </a:solidFill>
              </a:rPr>
              <a:t>the risk by applying additional safeguards.</a:t>
            </a:r>
          </a:p>
          <a:p>
            <a:endParaRPr lang="en-US" dirty="0">
              <a:solidFill>
                <a:schemeClr val="tx1"/>
              </a:solidFill>
            </a:endParaRPr>
          </a:p>
        </p:txBody>
      </p:sp>
      <p:pic>
        <p:nvPicPr>
          <p:cNvPr id="39" name="Graphic 38">
            <a:extLst>
              <a:ext uri="{FF2B5EF4-FFF2-40B4-BE49-F238E27FC236}">
                <a16:creationId xmlns:a16="http://schemas.microsoft.com/office/drawing/2014/main" id="{006F34F9-167D-9D86-41CA-772265EBB5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47" y="2416987"/>
            <a:ext cx="590551" cy="590551"/>
          </a:xfrm>
          <a:prstGeom prst="rect">
            <a:avLst/>
          </a:prstGeom>
        </p:spPr>
      </p:pic>
      <p:pic>
        <p:nvPicPr>
          <p:cNvPr id="41" name="Graphic 40">
            <a:extLst>
              <a:ext uri="{FF2B5EF4-FFF2-40B4-BE49-F238E27FC236}">
                <a16:creationId xmlns:a16="http://schemas.microsoft.com/office/drawing/2014/main" id="{CA82C1E5-3BE2-3C44-BDFE-EF8E6907D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934" y="2427365"/>
            <a:ext cx="598122" cy="585661"/>
          </a:xfrm>
          <a:prstGeom prst="rect">
            <a:avLst/>
          </a:prstGeom>
        </p:spPr>
      </p:pic>
      <p:pic>
        <p:nvPicPr>
          <p:cNvPr id="43" name="Graphic 42">
            <a:extLst>
              <a:ext uri="{FF2B5EF4-FFF2-40B4-BE49-F238E27FC236}">
                <a16:creationId xmlns:a16="http://schemas.microsoft.com/office/drawing/2014/main" id="{35AEA308-7939-DF25-A9BD-DF091A5A4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6942" y="2531599"/>
            <a:ext cx="1053866" cy="475939"/>
          </a:xfrm>
          <a:prstGeom prst="rect">
            <a:avLst/>
          </a:prstGeom>
        </p:spPr>
      </p:pic>
      <p:pic>
        <p:nvPicPr>
          <p:cNvPr id="47" name="Graphic 46">
            <a:extLst>
              <a:ext uri="{FF2B5EF4-FFF2-40B4-BE49-F238E27FC236}">
                <a16:creationId xmlns:a16="http://schemas.microsoft.com/office/drawing/2014/main" id="{049E41E2-562D-8836-3804-E5FA37E94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2690" y="2460652"/>
            <a:ext cx="684028" cy="617832"/>
          </a:xfrm>
          <a:prstGeom prst="rect">
            <a:avLst/>
          </a:prstGeom>
        </p:spPr>
      </p:pic>
    </p:spTree>
    <p:extLst>
      <p:ext uri="{BB962C8B-B14F-4D97-AF65-F5344CB8AC3E}">
        <p14:creationId xmlns:p14="http://schemas.microsoft.com/office/powerpoint/2010/main" val="20845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7E48E-7B7F-02F8-951F-662CE27D4CB9}"/>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39701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0B481-9B1E-B2D0-6856-28B6B956E446}"/>
              </a:ext>
            </a:extLst>
          </p:cNvPr>
          <p:cNvSpPr>
            <a:spLocks noGrp="1"/>
          </p:cNvSpPr>
          <p:nvPr>
            <p:ph type="body" sz="quarter" idx="16"/>
          </p:nvPr>
        </p:nvSpPr>
        <p:spPr/>
        <p:txBody>
          <a:bodyPr/>
          <a:lstStyle/>
          <a:p>
            <a:r>
              <a:rPr lang="en-US"/>
              <a:t>Contents</a:t>
            </a:r>
          </a:p>
        </p:txBody>
      </p:sp>
      <p:sp>
        <p:nvSpPr>
          <p:cNvPr id="3" name="Text Placeholder 2">
            <a:extLst>
              <a:ext uri="{FF2B5EF4-FFF2-40B4-BE49-F238E27FC236}">
                <a16:creationId xmlns:a16="http://schemas.microsoft.com/office/drawing/2014/main" id="{3BD61679-33AB-9476-8356-74451E2833E8}"/>
              </a:ext>
            </a:extLst>
          </p:cNvPr>
          <p:cNvSpPr>
            <a:spLocks noGrp="1"/>
          </p:cNvSpPr>
          <p:nvPr>
            <p:ph type="body" sz="quarter" idx="18"/>
          </p:nvPr>
        </p:nvSpPr>
        <p:spPr>
          <a:xfrm>
            <a:off x="4893734" y="1785620"/>
            <a:ext cx="5974292" cy="3286760"/>
          </a:xfrm>
        </p:spPr>
        <p:txBody>
          <a:bodyPr/>
          <a:lstStyle/>
          <a:p>
            <a:pPr marL="9525" indent="-9525"/>
            <a:r>
              <a:rPr lang="en-US" sz="2000" b="0"/>
              <a:t>This slide deck offers a template for presenting</a:t>
            </a:r>
            <a:br>
              <a:rPr lang="en-US" sz="2000" b="0"/>
            </a:br>
            <a:r>
              <a:rPr lang="en-US" sz="2000" b="0"/>
              <a:t>the results of a risk assessment to stakeholders.</a:t>
            </a:r>
          </a:p>
          <a:p>
            <a:endParaRPr lang="en-US" sz="2000" b="0"/>
          </a:p>
          <a:p>
            <a:r>
              <a:rPr lang="en-US" sz="2000"/>
              <a:t>It contains:</a:t>
            </a:r>
          </a:p>
          <a:p>
            <a:pPr>
              <a:buFont typeface="Wingdings" pitchFamily="2" charset="2"/>
              <a:buChar char="§"/>
            </a:pPr>
            <a:r>
              <a:rPr lang="en-US" sz="2000" b="0"/>
              <a:t>A fully built out example of a risk assessment and response recommendation.</a:t>
            </a:r>
          </a:p>
          <a:p>
            <a:pPr>
              <a:buFont typeface="Wingdings" pitchFamily="2" charset="2"/>
              <a:buChar char="§"/>
            </a:pPr>
            <a:r>
              <a:rPr lang="en-US" sz="2000" b="0"/>
              <a:t>An empty template.</a:t>
            </a:r>
          </a:p>
          <a:p>
            <a:pPr>
              <a:buFont typeface="Wingdings" pitchFamily="2" charset="2"/>
              <a:buChar char="§"/>
            </a:pPr>
            <a:r>
              <a:rPr lang="en-US" sz="2000" b="0"/>
              <a:t>An appendix with additional slides to explain key concepts to stakeholders.</a:t>
            </a:r>
          </a:p>
        </p:txBody>
      </p:sp>
    </p:spTree>
    <p:extLst>
      <p:ext uri="{BB962C8B-B14F-4D97-AF65-F5344CB8AC3E}">
        <p14:creationId xmlns:p14="http://schemas.microsoft.com/office/powerpoint/2010/main" val="34905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en-US"/>
              <a:t>BYOD data leakage risk assessment and response</a:t>
            </a: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699703" cy="2862322"/>
          </a:xfrm>
          <a:prstGeom prst="rect">
            <a:avLst/>
          </a:prstGeom>
          <a:noFill/>
        </p:spPr>
        <p:txBody>
          <a:bodyPr wrap="square" rtlCol="0">
            <a:spAutoFit/>
          </a:bodyPr>
          <a:lstStyle/>
          <a:p>
            <a:r>
              <a:rPr lang="en-US" b="1">
                <a:solidFill>
                  <a:schemeClr val="accent2"/>
                </a:solidFill>
              </a:rPr>
              <a:t>Problem statement</a:t>
            </a:r>
            <a:endParaRPr lang="en-US">
              <a:solidFill>
                <a:schemeClr val="accent2"/>
              </a:solidFill>
            </a:endParaRPr>
          </a:p>
          <a:p>
            <a:r>
              <a:rPr lang="en-US">
                <a:solidFill>
                  <a:schemeClr val="tx1">
                    <a:lumMod val="90000"/>
                    <a:lumOff val="10000"/>
                  </a:schemeClr>
                </a:solidFill>
              </a:rPr>
              <a:t>Employees are increasingly taking advantage of our “bring your own device” (BYOD) policy. We do not currently apply the same security controls on BYOD as we do on corporate-owned devices, and confidential data egress is a concern. Employees may make use of this lack of controls to process company information outside of our environment, such as transferring data to personal emails or clouds, data transfer websites, AI tools, etc. </a:t>
            </a:r>
          </a:p>
          <a:p>
            <a:endParaRPr lang="en-US">
              <a:solidFill>
                <a:schemeClr val="tx1">
                  <a:lumMod val="90000"/>
                  <a:lumOff val="10000"/>
                </a:schemeClr>
              </a:solidFill>
            </a:endParaRPr>
          </a:p>
          <a:p>
            <a:r>
              <a:rPr lang="en-US" b="1">
                <a:solidFill>
                  <a:schemeClr val="accent4"/>
                </a:solidFill>
              </a:rPr>
              <a:t>Recommendation</a:t>
            </a:r>
          </a:p>
          <a:p>
            <a:r>
              <a:rPr lang="en-US">
                <a:solidFill>
                  <a:schemeClr val="tx1">
                    <a:lumMod val="90000"/>
                    <a:lumOff val="10000"/>
                  </a:schemeClr>
                </a:solidFill>
              </a:rPr>
              <a:t>Extending endpoint DLP, which we currently have on corporate-owned devices, to BYOD would minimize data leakage incidents (mistaken or intentional) and provide enhanced compliance.</a:t>
            </a:r>
          </a:p>
        </p:txBody>
      </p:sp>
      <p:sp>
        <p:nvSpPr>
          <p:cNvPr id="4" name="Rectangle 3">
            <a:extLst>
              <a:ext uri="{FF2B5EF4-FFF2-40B4-BE49-F238E27FC236}">
                <a16:creationId xmlns:a16="http://schemas.microsoft.com/office/drawing/2014/main" id="{85308F06-479B-506D-15E4-8DB40B092243}"/>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Example</a:t>
            </a:r>
          </a:p>
        </p:txBody>
      </p:sp>
    </p:spTree>
    <p:extLst>
      <p:ext uri="{BB962C8B-B14F-4D97-AF65-F5344CB8AC3E}">
        <p14:creationId xmlns:p14="http://schemas.microsoft.com/office/powerpoint/2010/main" val="339109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en-US"/>
              <a:t>Risk assessment</a:t>
            </a:r>
          </a:p>
        </p:txBody>
      </p:sp>
      <p:sp>
        <p:nvSpPr>
          <p:cNvPr id="4" name="Rectangle 3">
            <a:extLst>
              <a:ext uri="{FF2B5EF4-FFF2-40B4-BE49-F238E27FC236}">
                <a16:creationId xmlns:a16="http://schemas.microsoft.com/office/drawing/2014/main" id="{1642B1DF-8F16-A156-8011-22F48CFE2B07}"/>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Example</a:t>
            </a:r>
          </a:p>
        </p:txBody>
      </p:sp>
      <p:grpSp>
        <p:nvGrpSpPr>
          <p:cNvPr id="22" name="Group 21">
            <a:extLst>
              <a:ext uri="{FF2B5EF4-FFF2-40B4-BE49-F238E27FC236}">
                <a16:creationId xmlns:a16="http://schemas.microsoft.com/office/drawing/2014/main" id="{3D0312EB-4335-18D4-DDC1-D65345025E1D}"/>
              </a:ext>
            </a:extLst>
          </p:cNvPr>
          <p:cNvGrpSpPr/>
          <p:nvPr/>
        </p:nvGrpSpPr>
        <p:grpSpPr>
          <a:xfrm>
            <a:off x="1220937" y="2529081"/>
            <a:ext cx="5217091" cy="731520"/>
            <a:chOff x="1220937" y="2398750"/>
            <a:chExt cx="5217091" cy="731520"/>
          </a:xfrm>
        </p:grpSpPr>
        <p:sp>
          <p:nvSpPr>
            <p:cNvPr id="18" name="Round Same Side Corner Rectangle 17">
              <a:extLst>
                <a:ext uri="{FF2B5EF4-FFF2-40B4-BE49-F238E27FC236}">
                  <a16:creationId xmlns:a16="http://schemas.microsoft.com/office/drawing/2014/main" id="{55B5AB09-CC5B-5B15-71FC-1A26C2A14FC2}"/>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i="0">
                  <a:solidFill>
                    <a:schemeClr val="accent4"/>
                  </a:solidFill>
                  <a:effectLst/>
                  <a:latin typeface="Arial" panose="020B0604020202020204" pitchFamily="34" charset="0"/>
                  <a:cs typeface="Arial" panose="020B0604020202020204" pitchFamily="34" charset="0"/>
                </a:rPr>
                <a:t>AV x EF = SLE </a:t>
              </a:r>
              <a:r>
                <a:rPr lang="en-US" sz="1400" i="0">
                  <a:solidFill>
                    <a:schemeClr val="tx1">
                      <a:lumMod val="90000"/>
                      <a:lumOff val="10000"/>
                    </a:schemeClr>
                  </a:solidFill>
                  <a:effectLst/>
                  <a:latin typeface="Arial" panose="020B0604020202020204" pitchFamily="34" charset="0"/>
                  <a:cs typeface="Arial" panose="020B0604020202020204" pitchFamily="34" charset="0"/>
                </a:rPr>
                <a:t>=&gt; $1M x 0.6 = $600K </a:t>
              </a:r>
            </a:p>
          </p:txBody>
        </p:sp>
        <p:grpSp>
          <p:nvGrpSpPr>
            <p:cNvPr id="14" name="Group 13">
              <a:extLst>
                <a:ext uri="{FF2B5EF4-FFF2-40B4-BE49-F238E27FC236}">
                  <a16:creationId xmlns:a16="http://schemas.microsoft.com/office/drawing/2014/main" id="{95ACB0A5-F3CB-D78C-B794-5B9E71B63312}"/>
                </a:ext>
              </a:extLst>
            </p:cNvPr>
            <p:cNvGrpSpPr/>
            <p:nvPr/>
          </p:nvGrpSpPr>
          <p:grpSpPr>
            <a:xfrm>
              <a:off x="1220937" y="2398750"/>
              <a:ext cx="731520" cy="731520"/>
              <a:chOff x="622126" y="2859300"/>
              <a:chExt cx="731520" cy="731520"/>
            </a:xfrm>
          </p:grpSpPr>
          <p:sp>
            <p:nvSpPr>
              <p:cNvPr id="8" name="Oval 7">
                <a:extLst>
                  <a:ext uri="{FF2B5EF4-FFF2-40B4-BE49-F238E27FC236}">
                    <a16:creationId xmlns:a16="http://schemas.microsoft.com/office/drawing/2014/main" id="{39D93B8E-FF11-927F-692A-0CCDDA51BD65}"/>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0222822-303C-292C-018B-E182E5A0B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11" name="TextBox 10">
            <a:extLst>
              <a:ext uri="{FF2B5EF4-FFF2-40B4-BE49-F238E27FC236}">
                <a16:creationId xmlns:a16="http://schemas.microsoft.com/office/drawing/2014/main" id="{027D82CE-3EF8-6CC4-DC41-E2BFF2655F7B}"/>
              </a:ext>
            </a:extLst>
          </p:cNvPr>
          <p:cNvSpPr txBox="1"/>
          <p:nvPr/>
        </p:nvSpPr>
        <p:spPr>
          <a:xfrm>
            <a:off x="622126" y="1475564"/>
            <a:ext cx="10434182" cy="738664"/>
          </a:xfrm>
          <a:prstGeom prst="rect">
            <a:avLst/>
          </a:prstGeom>
          <a:noFill/>
        </p:spPr>
        <p:txBody>
          <a:bodyPr wrap="square" lIns="91440" tIns="45720" rIns="91440" bIns="45720" rtlCol="0" anchor="t">
            <a:spAutoFit/>
          </a:bodyPr>
          <a:lstStyle/>
          <a:p>
            <a:pPr marL="0" algn="l" rtl="0" eaLnBrk="1" fontAlgn="base" latinLnBrk="0" hangingPunct="1">
              <a:buNone/>
            </a:pPr>
            <a:r>
              <a:rPr lang="en-US" sz="1400" b="1" i="0" u="none" strike="noStrike" kern="1200" dirty="0">
                <a:solidFill>
                  <a:schemeClr val="accent4"/>
                </a:solidFill>
                <a:effectLst/>
                <a:latin typeface="Arial"/>
                <a:cs typeface="Arial"/>
              </a:rPr>
              <a:t>AV:</a:t>
            </a:r>
            <a:r>
              <a:rPr lang="en-US" sz="1400" b="1" i="0" u="none" strike="noStrike" kern="1200" dirty="0">
                <a:effectLst/>
                <a:latin typeface="Arial"/>
                <a:cs typeface="Arial"/>
              </a:rPr>
              <a:t> </a:t>
            </a:r>
            <a:r>
              <a:rPr lang="en-US" sz="1400" b="0" i="0" u="none" strike="noStrike" kern="1200" dirty="0">
                <a:solidFill>
                  <a:schemeClr val="tx1">
                    <a:lumMod val="90000"/>
                    <a:lumOff val="10000"/>
                  </a:schemeClr>
                </a:solidFill>
                <a:effectLst/>
                <a:latin typeface="Arial"/>
                <a:cs typeface="Arial"/>
              </a:rPr>
              <a:t>Through our BIA, we calculate the asset value of the company’s sensitive data to be </a:t>
            </a:r>
            <a:r>
              <a:rPr lang="en-US" sz="1400" b="1" i="0" u="none" strike="noStrike" kern="1200" dirty="0">
                <a:solidFill>
                  <a:schemeClr val="accent4"/>
                </a:solidFill>
                <a:effectLst/>
                <a:latin typeface="Arial"/>
                <a:cs typeface="Arial"/>
              </a:rPr>
              <a:t>$1M</a:t>
            </a:r>
            <a:r>
              <a:rPr lang="en-US" sz="1400" b="0" i="0" u="none" strike="noStrike" kern="1200" dirty="0">
                <a:solidFill>
                  <a:schemeClr val="accent4"/>
                </a:solidFill>
                <a:effectLst/>
                <a:latin typeface="Arial"/>
                <a:cs typeface="Arial"/>
              </a:rPr>
              <a:t>. </a:t>
            </a:r>
            <a:endParaRPr lang="en-US" sz="1400" b="0" i="0" u="none" strike="noStrike" dirty="0">
              <a:solidFill>
                <a:schemeClr val="accent4"/>
              </a:solidFill>
              <a:effectLst/>
              <a:latin typeface="Arial"/>
              <a:cs typeface="Arial"/>
            </a:endParaRPr>
          </a:p>
          <a:p>
            <a:pPr marL="0" algn="l" rtl="0" eaLnBrk="1" fontAlgn="base" latinLnBrk="0" hangingPunct="1">
              <a:buNone/>
            </a:pPr>
            <a:r>
              <a:rPr lang="en-US" sz="1400" b="1" i="0" u="none" strike="noStrike" kern="1200" dirty="0">
                <a:solidFill>
                  <a:schemeClr val="accent4"/>
                </a:solidFill>
                <a:effectLst/>
                <a:latin typeface="Arial"/>
                <a:cs typeface="Arial"/>
              </a:rPr>
              <a:t>EF:</a:t>
            </a:r>
            <a:r>
              <a:rPr lang="en-US" sz="1400" b="0" i="0" u="none" strike="noStrike" kern="1200" dirty="0">
                <a:solidFill>
                  <a:schemeClr val="accent4"/>
                </a:solidFill>
                <a:effectLst/>
                <a:latin typeface="Arial"/>
                <a:cs typeface="Arial"/>
              </a:rPr>
              <a:t> </a:t>
            </a:r>
            <a:r>
              <a:rPr lang="en-US" sz="1400" b="0" i="0" u="none" strike="noStrike" kern="1200" dirty="0">
                <a:solidFill>
                  <a:schemeClr val="tx1">
                    <a:lumMod val="90000"/>
                    <a:lumOff val="10000"/>
                  </a:schemeClr>
                </a:solidFill>
                <a:effectLst/>
                <a:latin typeface="Arial"/>
                <a:cs typeface="Arial"/>
              </a:rPr>
              <a:t>We can assume that in the case of a data breach, we could lose </a:t>
            </a:r>
            <a:r>
              <a:rPr lang="en-US" sz="1400" b="1" i="0" u="none" strike="noStrike" kern="1200" dirty="0">
                <a:solidFill>
                  <a:schemeClr val="accent4"/>
                </a:solidFill>
                <a:effectLst/>
                <a:latin typeface="Arial"/>
                <a:cs typeface="Arial"/>
              </a:rPr>
              <a:t>60%</a:t>
            </a:r>
            <a:r>
              <a:rPr lang="en-US" sz="1400" b="0" i="0" u="none" strike="noStrike" kern="1200" dirty="0">
                <a:solidFill>
                  <a:schemeClr val="tx1">
                    <a:lumMod val="90000"/>
                    <a:lumOff val="10000"/>
                  </a:schemeClr>
                </a:solidFill>
                <a:effectLst/>
                <a:latin typeface="Arial"/>
                <a:cs typeface="Arial"/>
              </a:rPr>
              <a:t> of the value of our sensitive data. </a:t>
            </a:r>
            <a:endParaRPr lang="en-US" sz="1400" b="0" i="0" u="none" strike="noStrike" dirty="0">
              <a:solidFill>
                <a:schemeClr val="tx1">
                  <a:lumMod val="90000"/>
                  <a:lumOff val="10000"/>
                </a:schemeClr>
              </a:solidFill>
              <a:effectLst/>
              <a:latin typeface="Arial"/>
              <a:cs typeface="Arial"/>
            </a:endParaRPr>
          </a:p>
          <a:p>
            <a:pPr marL="0" algn="l" rtl="0" eaLnBrk="1" fontAlgn="base" latinLnBrk="0" hangingPunct="1"/>
            <a:r>
              <a:rPr lang="en-US" sz="1400" b="1" i="0" u="none" strike="noStrike" kern="1200" dirty="0">
                <a:solidFill>
                  <a:schemeClr val="accent4"/>
                </a:solidFill>
                <a:effectLst/>
                <a:latin typeface="Arial"/>
                <a:cs typeface="Arial"/>
              </a:rPr>
              <a:t>ARO:</a:t>
            </a:r>
            <a:r>
              <a:rPr lang="en-US" sz="1400" b="0" i="0" u="none" strike="noStrike" kern="1200" dirty="0">
                <a:solidFill>
                  <a:schemeClr val="accent4"/>
                </a:solidFill>
                <a:effectLst/>
                <a:latin typeface="Arial"/>
                <a:cs typeface="Arial"/>
              </a:rPr>
              <a:t> </a:t>
            </a:r>
            <a:r>
              <a:rPr lang="en-US" sz="1400" b="0" i="0" u="none" strike="noStrike" kern="1200" dirty="0">
                <a:solidFill>
                  <a:schemeClr val="tx1">
                    <a:lumMod val="90000"/>
                    <a:lumOff val="10000"/>
                  </a:schemeClr>
                </a:solidFill>
                <a:effectLst/>
                <a:latin typeface="Arial"/>
                <a:cs typeface="Arial"/>
              </a:rPr>
              <a:t>By analyzing our risk register and help desk tickets, we conclude that a dangerous incident is likely to occur </a:t>
            </a:r>
            <a:r>
              <a:rPr lang="en-US" sz="1400" b="1" i="0" u="none" strike="noStrike" kern="1200" dirty="0">
                <a:solidFill>
                  <a:schemeClr val="accent4"/>
                </a:solidFill>
                <a:effectLst/>
                <a:latin typeface="Arial"/>
                <a:cs typeface="Arial"/>
              </a:rPr>
              <a:t>twice a year</a:t>
            </a:r>
            <a:r>
              <a:rPr lang="en-US" sz="1400" b="0" i="0" u="none" strike="noStrike" kern="1200" dirty="0">
                <a:solidFill>
                  <a:schemeClr val="accent4"/>
                </a:solidFill>
                <a:effectLst/>
                <a:latin typeface="Arial"/>
                <a:cs typeface="Arial"/>
              </a:rPr>
              <a:t>. </a:t>
            </a:r>
            <a:r>
              <a:rPr lang="en-US" sz="1400" b="0" i="0" u="none" strike="noStrike" kern="1200" dirty="0">
                <a:effectLst/>
                <a:latin typeface="Arial"/>
                <a:cs typeface="Arial"/>
              </a:rPr>
              <a:t> </a:t>
            </a:r>
            <a:endParaRPr lang="en-US" sz="1400" b="0" i="0" u="none" strike="noStrike" dirty="0">
              <a:effectLst/>
              <a:latin typeface="Arial"/>
              <a:cs typeface="Arial"/>
            </a:endParaRPr>
          </a:p>
        </p:txBody>
      </p:sp>
      <p:grpSp>
        <p:nvGrpSpPr>
          <p:cNvPr id="21" name="Group 20">
            <a:extLst>
              <a:ext uri="{FF2B5EF4-FFF2-40B4-BE49-F238E27FC236}">
                <a16:creationId xmlns:a16="http://schemas.microsoft.com/office/drawing/2014/main" id="{9D64014C-505A-2EC3-7300-B91860A9A05F}"/>
              </a:ext>
            </a:extLst>
          </p:cNvPr>
          <p:cNvGrpSpPr/>
          <p:nvPr/>
        </p:nvGrpSpPr>
        <p:grpSpPr>
          <a:xfrm>
            <a:off x="1220937" y="3419205"/>
            <a:ext cx="5217091" cy="731520"/>
            <a:chOff x="1220937" y="3288874"/>
            <a:chExt cx="5217091" cy="731520"/>
          </a:xfrm>
        </p:grpSpPr>
        <p:grpSp>
          <p:nvGrpSpPr>
            <p:cNvPr id="15" name="Group 14">
              <a:extLst>
                <a:ext uri="{FF2B5EF4-FFF2-40B4-BE49-F238E27FC236}">
                  <a16:creationId xmlns:a16="http://schemas.microsoft.com/office/drawing/2014/main" id="{F19A7AC9-923C-F35A-36D1-8A8544CF0D9D}"/>
                </a:ext>
              </a:extLst>
            </p:cNvPr>
            <p:cNvGrpSpPr/>
            <p:nvPr/>
          </p:nvGrpSpPr>
          <p:grpSpPr>
            <a:xfrm>
              <a:off x="1220937" y="3288874"/>
              <a:ext cx="731520" cy="731520"/>
              <a:chOff x="622126" y="2859300"/>
              <a:chExt cx="731520" cy="731520"/>
            </a:xfrm>
          </p:grpSpPr>
          <p:sp>
            <p:nvSpPr>
              <p:cNvPr id="16" name="Oval 15">
                <a:extLst>
                  <a:ext uri="{FF2B5EF4-FFF2-40B4-BE49-F238E27FC236}">
                    <a16:creationId xmlns:a16="http://schemas.microsoft.com/office/drawing/2014/main" id="{2237CB6C-0784-7E99-DF76-7AB8D979D114}"/>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1AFA0FFB-2865-D7EC-B2BE-C1E0EC6C2F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9" name="Round Same Side Corner Rectangle 18">
              <a:extLst>
                <a:ext uri="{FF2B5EF4-FFF2-40B4-BE49-F238E27FC236}">
                  <a16:creationId xmlns:a16="http://schemas.microsoft.com/office/drawing/2014/main" id="{88CBFF88-54A9-BB5A-90D6-3B5820641444}"/>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rtl="0" fontAlgn="base"/>
              <a:r>
                <a:rPr lang="en-US" sz="1400" b="0" i="0">
                  <a:solidFill>
                    <a:schemeClr val="accent4"/>
                  </a:solidFill>
                  <a:effectLst/>
                  <a:latin typeface="Arial" panose="020B0604020202020204" pitchFamily="34" charset="0"/>
                  <a:cs typeface="Arial" panose="020B0604020202020204" pitchFamily="34" charset="0"/>
                </a:rPr>
                <a:t>SLE x ARO = </a:t>
              </a:r>
              <a:r>
                <a:rPr lang="en-US" sz="1400" b="1" i="0">
                  <a:solidFill>
                    <a:schemeClr val="accent4"/>
                  </a:solidFill>
                  <a:effectLst/>
                  <a:latin typeface="Arial" panose="020B0604020202020204" pitchFamily="34" charset="0"/>
                  <a:cs typeface="Arial" panose="020B0604020202020204" pitchFamily="34" charset="0"/>
                </a:rPr>
                <a:t>ALE </a:t>
              </a:r>
              <a:r>
                <a:rPr lang="en-US" sz="1400" b="0" i="0">
                  <a:solidFill>
                    <a:schemeClr val="tx1">
                      <a:lumMod val="90000"/>
                      <a:lumOff val="10000"/>
                    </a:schemeClr>
                  </a:solidFill>
                  <a:effectLst/>
                  <a:latin typeface="Arial" panose="020B0604020202020204" pitchFamily="34" charset="0"/>
                  <a:cs typeface="Arial" panose="020B0604020202020204" pitchFamily="34" charset="0"/>
                </a:rPr>
                <a:t>=&gt; $600K x 2 = </a:t>
              </a:r>
              <a:r>
                <a:rPr lang="en-US" sz="1400" b="1" i="0">
                  <a:solidFill>
                    <a:schemeClr val="tx1">
                      <a:lumMod val="90000"/>
                      <a:lumOff val="10000"/>
                    </a:schemeClr>
                  </a:solidFill>
                  <a:effectLst/>
                  <a:latin typeface="Arial" panose="020B0604020202020204" pitchFamily="34" charset="0"/>
                  <a:cs typeface="Arial" panose="020B0604020202020204" pitchFamily="34" charset="0"/>
                </a:rPr>
                <a:t>$1.2M</a:t>
              </a:r>
              <a:r>
                <a:rPr lang="en-US" sz="1400" b="0" i="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20" name="TextBox 19">
            <a:extLst>
              <a:ext uri="{FF2B5EF4-FFF2-40B4-BE49-F238E27FC236}">
                <a16:creationId xmlns:a16="http://schemas.microsoft.com/office/drawing/2014/main" id="{B2E2DB47-7C80-979B-9FAA-FB841753D42D}"/>
              </a:ext>
            </a:extLst>
          </p:cNvPr>
          <p:cNvSpPr txBox="1"/>
          <p:nvPr/>
        </p:nvSpPr>
        <p:spPr>
          <a:xfrm>
            <a:off x="1220936" y="4373872"/>
            <a:ext cx="5217091" cy="1384995"/>
          </a:xfrm>
          <a:prstGeom prst="rect">
            <a:avLst/>
          </a:prstGeom>
          <a:noFill/>
        </p:spPr>
        <p:txBody>
          <a:bodyPr wrap="square" rtlCol="0">
            <a:spAutoFit/>
          </a:bodyPr>
          <a:lstStyle/>
          <a:p>
            <a:pPr algn="l" rtl="0" fontAlgn="base"/>
            <a:r>
              <a:rPr lang="en-US" sz="1400" b="1" i="0">
                <a:solidFill>
                  <a:schemeClr val="tx1">
                    <a:lumMod val="90000"/>
                    <a:lumOff val="10000"/>
                  </a:schemeClr>
                </a:solidFill>
                <a:effectLst/>
                <a:latin typeface="Arial" panose="020B0604020202020204" pitchFamily="34" charset="0"/>
                <a:cs typeface="Arial" panose="020B0604020202020204" pitchFamily="34" charset="0"/>
              </a:rPr>
              <a:t>Uncertainty:</a:t>
            </a:r>
            <a:r>
              <a:rPr lang="en-US" sz="1400" b="0" i="0">
                <a:solidFill>
                  <a:schemeClr val="tx1">
                    <a:lumMod val="90000"/>
                    <a:lumOff val="10000"/>
                  </a:schemeClr>
                </a:solidFill>
                <a:effectLst/>
                <a:latin typeface="Arial" panose="020B0604020202020204" pitchFamily="34" charset="0"/>
                <a:cs typeface="Arial" panose="020B0604020202020204" pitchFamily="34" charset="0"/>
              </a:rPr>
              <a:t> Confidence level in the data is </a:t>
            </a:r>
            <a:r>
              <a:rPr lang="en-US" sz="1400" b="1" i="0">
                <a:solidFill>
                  <a:schemeClr val="tx1">
                    <a:lumMod val="90000"/>
                    <a:lumOff val="10000"/>
                  </a:schemeClr>
                </a:solidFill>
                <a:effectLst/>
                <a:latin typeface="Arial" panose="020B0604020202020204" pitchFamily="34" charset="0"/>
                <a:cs typeface="Arial" panose="020B0604020202020204" pitchFamily="34" charset="0"/>
              </a:rPr>
              <a:t>85%. </a:t>
            </a:r>
            <a:br>
              <a:rPr lang="en-US" sz="1400" b="1" i="0">
                <a:solidFill>
                  <a:schemeClr val="tx1">
                    <a:lumMod val="90000"/>
                    <a:lumOff val="10000"/>
                  </a:schemeClr>
                </a:solidFill>
                <a:effectLst/>
                <a:latin typeface="Arial" panose="020B0604020202020204" pitchFamily="34" charset="0"/>
                <a:cs typeface="Arial" panose="020B0604020202020204" pitchFamily="34" charset="0"/>
              </a:rPr>
            </a:br>
            <a:r>
              <a:rPr lang="en-US" sz="1400" b="0" i="0">
                <a:solidFill>
                  <a:schemeClr val="tx1">
                    <a:lumMod val="90000"/>
                    <a:lumOff val="10000"/>
                  </a:schemeClr>
                </a:solidFill>
                <a:effectLst/>
                <a:latin typeface="Arial" panose="020B0604020202020204" pitchFamily="34" charset="0"/>
                <a:cs typeface="Arial" panose="020B0604020202020204" pitchFamily="34" charset="0"/>
              </a:rPr>
              <a:t>There are factors that can affect this level, such as: </a:t>
            </a:r>
          </a:p>
          <a:p>
            <a:pPr marL="285750" indent="-165100" algn="l" rtl="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The nature and extent of the leaked sensitive data. </a:t>
            </a:r>
          </a:p>
          <a:p>
            <a:pPr marL="285750" indent="-165100" algn="l" rtl="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Potential disgruntled employees. </a:t>
            </a:r>
          </a:p>
          <a:p>
            <a:pPr marL="285750" indent="-165100" algn="l" rtl="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Potential new employees skipping awareness training </a:t>
            </a:r>
            <a:br>
              <a:rPr lang="en-US" sz="1400" b="0" i="0">
                <a:solidFill>
                  <a:schemeClr val="tx1">
                    <a:lumMod val="90000"/>
                    <a:lumOff val="10000"/>
                  </a:schemeClr>
                </a:solidFill>
                <a:effectLst/>
                <a:latin typeface="Arial" panose="020B0604020202020204" pitchFamily="34" charset="0"/>
                <a:cs typeface="Arial" panose="020B0604020202020204" pitchFamily="34" charset="0"/>
              </a:rPr>
            </a:br>
            <a:r>
              <a:rPr lang="en-US" sz="1400" b="0" i="0">
                <a:solidFill>
                  <a:schemeClr val="tx1">
                    <a:lumMod val="90000"/>
                    <a:lumOff val="10000"/>
                  </a:schemeClr>
                </a:solidFill>
                <a:effectLst/>
                <a:latin typeface="Arial" panose="020B0604020202020204" pitchFamily="34" charset="0"/>
                <a:cs typeface="Arial" panose="020B0604020202020204" pitchFamily="34" charset="0"/>
              </a:rPr>
              <a:t>(a compensating measure we have in place now). </a:t>
            </a:r>
          </a:p>
        </p:txBody>
      </p:sp>
    </p:spTree>
    <p:extLst>
      <p:ext uri="{BB962C8B-B14F-4D97-AF65-F5344CB8AC3E}">
        <p14:creationId xmlns:p14="http://schemas.microsoft.com/office/powerpoint/2010/main" val="7614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FE4E92-2AF1-1959-CB54-6DC36DB6ABC2}"/>
              </a:ext>
            </a:extLst>
          </p:cNvPr>
          <p:cNvGraphicFramePr>
            <a:graphicFrameLocks noGrp="1"/>
          </p:cNvGraphicFramePr>
          <p:nvPr>
            <p:extLst>
              <p:ext uri="{D42A27DB-BD31-4B8C-83A1-F6EECF244321}">
                <p14:modId xmlns:p14="http://schemas.microsoft.com/office/powerpoint/2010/main" val="803035237"/>
              </p:ext>
            </p:extLst>
          </p:nvPr>
        </p:nvGraphicFramePr>
        <p:xfrm>
          <a:off x="612964" y="429769"/>
          <a:ext cx="10984990" cy="5795474"/>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en-US" sz="1800"/>
                        <a:t>Risk Response</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en-US" sz="1200" b="1">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en-US" sz="1200" b="1">
                          <a:solidFill>
                            <a:schemeClr val="tx1">
                              <a:lumMod val="90000"/>
                              <a:lumOff val="10000"/>
                            </a:schemeClr>
                          </a:solidFill>
                        </a:rPr>
                        <a:t>Feasibility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en-US" sz="1200" b="1">
                          <a:solidFill>
                            <a:schemeClr val="tx1">
                              <a:lumMod val="90000"/>
                              <a:lumOff val="10000"/>
                            </a:schemeClr>
                          </a:solidFill>
                        </a:rPr>
                        <a:t>Residual 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en-US" sz="1200" b="1">
                          <a:solidFill>
                            <a:schemeClr val="tx1">
                              <a:lumMod val="90000"/>
                              <a:lumOff val="10000"/>
                            </a:schemeClr>
                          </a:solidFill>
                        </a:rPr>
                        <a:t>Avoid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0" kern="1200">
                          <a:solidFill>
                            <a:schemeClr val="tx1">
                              <a:lumMod val="90000"/>
                              <a:lumOff val="10000"/>
                            </a:schemeClr>
                          </a:solidFill>
                          <a:effectLst/>
                          <a:latin typeface="+mn-lt"/>
                          <a:ea typeface="+mn-ea"/>
                          <a:cs typeface="+mn-cs"/>
                        </a:rPr>
                        <a:t>Possible – Avoidance </a:t>
                      </a:r>
                      <a:r>
                        <a:rPr lang="en-US" sz="1200" b="0" i="0" kern="1200">
                          <a:solidFill>
                            <a:schemeClr val="tx1">
                              <a:lumMod val="90000"/>
                              <a:lumOff val="10000"/>
                            </a:schemeClr>
                          </a:solidFill>
                          <a:effectLst/>
                          <a:latin typeface="+mn-lt"/>
                          <a:ea typeface="+mn-ea"/>
                          <a:cs typeface="+mn-cs"/>
                        </a:rPr>
                        <a:t>would reduce the risk to 0, but it would require us to end our BYOD policy, which would lead to disgruntled employees. </a:t>
                      </a:r>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200">
                          <a:solidFill>
                            <a:schemeClr val="tx1">
                              <a:lumMod val="90000"/>
                              <a:lumOff val="10000"/>
                            </a:schemeClr>
                          </a:solidFill>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en-US" sz="1200" b="1">
                          <a:solidFill>
                            <a:schemeClr val="tx1">
                              <a:lumMod val="90000"/>
                              <a:lumOff val="10000"/>
                            </a:schemeClr>
                          </a:solidFill>
                        </a:rPr>
                        <a:t>Accept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0" kern="1200">
                          <a:solidFill>
                            <a:schemeClr val="tx1">
                              <a:lumMod val="90000"/>
                              <a:lumOff val="10000"/>
                            </a:schemeClr>
                          </a:solidFill>
                          <a:effectLst/>
                          <a:latin typeface="+mn-lt"/>
                          <a:ea typeface="+mn-ea"/>
                          <a:cs typeface="+mn-cs"/>
                        </a:rPr>
                        <a:t>Possible – Acceptance</a:t>
                      </a:r>
                      <a:r>
                        <a:rPr lang="en-US" sz="1200" b="0" i="0" kern="1200">
                          <a:solidFill>
                            <a:schemeClr val="tx1">
                              <a:lumMod val="90000"/>
                              <a:lumOff val="10000"/>
                            </a:schemeClr>
                          </a:solidFill>
                          <a:effectLst/>
                          <a:latin typeface="+mn-lt"/>
                          <a:ea typeface="+mn-ea"/>
                          <a:cs typeface="+mn-cs"/>
                        </a:rPr>
                        <a:t> is possible, but it may be outside of our risk appetite. Risk acceptance means accepting direct financial costs and indirect costs, such as reputational loss, lawsuits, fines, regulatory scrutiny, negative social media, etc. </a:t>
                      </a:r>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pl-PL" sz="1200" b="1" i="0" kern="1200">
                          <a:solidFill>
                            <a:schemeClr val="tx1">
                              <a:lumMod val="90000"/>
                              <a:lumOff val="10000"/>
                            </a:schemeClr>
                          </a:solidFill>
                          <a:effectLst/>
                          <a:latin typeface="+mn-lt"/>
                          <a:ea typeface="+mn-ea"/>
                          <a:cs typeface="+mn-cs"/>
                        </a:rPr>
                        <a:t>ALE = </a:t>
                      </a:r>
                      <a:r>
                        <a:rPr lang="pl-PL" sz="1200" b="1" i="0" u="sng" kern="1200">
                          <a:solidFill>
                            <a:schemeClr val="tx1">
                              <a:lumMod val="90000"/>
                              <a:lumOff val="10000"/>
                            </a:schemeClr>
                          </a:solidFill>
                          <a:effectLst/>
                          <a:latin typeface="+mn-lt"/>
                          <a:ea typeface="+mn-ea"/>
                          <a:cs typeface="+mn-cs"/>
                        </a:rPr>
                        <a:t>$1.2M</a:t>
                      </a:r>
                      <a:r>
                        <a:rPr lang="pl-PL" sz="1200" b="0" i="0" kern="1200">
                          <a:solidFill>
                            <a:schemeClr val="tx1">
                              <a:lumMod val="90000"/>
                              <a:lumOff val="10000"/>
                            </a:schemeClr>
                          </a:solidFill>
                          <a:effectLst/>
                          <a:latin typeface="+mn-lt"/>
                          <a:ea typeface="+mn-ea"/>
                          <a:cs typeface="+mn-cs"/>
                        </a:rPr>
                        <a:t> </a:t>
                      </a:r>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en-US" sz="1200" b="1">
                          <a:solidFill>
                            <a:schemeClr val="tx1">
                              <a:lumMod val="90000"/>
                              <a:lumOff val="10000"/>
                            </a:schemeClr>
                          </a:solidFill>
                        </a:rPr>
                        <a:t>Transfer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pPr rtl="0" fontAlgn="base"/>
                      <a:r>
                        <a:rPr lang="en-US" sz="1200" b="1" i="0" kern="1200">
                          <a:solidFill>
                            <a:schemeClr val="tx1">
                              <a:lumMod val="90000"/>
                              <a:lumOff val="10000"/>
                            </a:schemeClr>
                          </a:solidFill>
                          <a:effectLst/>
                          <a:latin typeface="+mn-lt"/>
                          <a:ea typeface="+mn-ea"/>
                          <a:cs typeface="+mn-cs"/>
                        </a:rPr>
                        <a:t>Possible – Transfer</a:t>
                      </a:r>
                      <a:r>
                        <a:rPr lang="en-US" sz="1200" b="0" i="0" kern="1200">
                          <a:solidFill>
                            <a:schemeClr val="tx1">
                              <a:lumMod val="90000"/>
                              <a:lumOff val="10000"/>
                            </a:schemeClr>
                          </a:solidFill>
                          <a:effectLst/>
                          <a:latin typeface="+mn-lt"/>
                          <a:ea typeface="+mn-ea"/>
                          <a:cs typeface="+mn-cs"/>
                        </a:rPr>
                        <a:t> to insurance would cover costs up to a certain amount. Cyber liability coverage limits typically range between </a:t>
                      </a:r>
                      <a:r>
                        <a:rPr lang="en-US" sz="1200" b="1" i="0" kern="1200">
                          <a:solidFill>
                            <a:schemeClr val="tx1">
                              <a:lumMod val="90000"/>
                              <a:lumOff val="10000"/>
                            </a:schemeClr>
                          </a:solidFill>
                          <a:effectLst/>
                          <a:latin typeface="+mn-lt"/>
                          <a:ea typeface="+mn-ea"/>
                          <a:cs typeface="+mn-cs"/>
                        </a:rPr>
                        <a:t>$500,000 and $5 million per occurrence</a:t>
                      </a:r>
                      <a:r>
                        <a:rPr lang="en-US" sz="1200" b="0" i="0" kern="1200">
                          <a:solidFill>
                            <a:schemeClr val="tx1">
                              <a:lumMod val="90000"/>
                              <a:lumOff val="10000"/>
                            </a:schemeClr>
                          </a:solidFill>
                          <a:effectLst/>
                          <a:latin typeface="+mn-lt"/>
                          <a:ea typeface="+mn-ea"/>
                          <a:cs typeface="+mn-cs"/>
                        </a:rPr>
                        <a:t>. However: </a:t>
                      </a:r>
                    </a:p>
                    <a:p>
                      <a:pPr marL="285750" indent="-163195" rtl="0" fontAlgn="base">
                        <a:buFont typeface="Wingdings" pitchFamily="2" charset="2"/>
                        <a:buChar char="§"/>
                        <a:tabLst/>
                      </a:pPr>
                      <a:r>
                        <a:rPr lang="en-US" sz="1200" b="0" i="0" kern="1200">
                          <a:solidFill>
                            <a:schemeClr val="tx1">
                              <a:lumMod val="90000"/>
                              <a:lumOff val="10000"/>
                            </a:schemeClr>
                          </a:solidFill>
                          <a:effectLst/>
                          <a:latin typeface="+mn-lt"/>
                          <a:ea typeface="+mn-ea"/>
                          <a:cs typeface="+mn-cs"/>
                        </a:rPr>
                        <a:t>Costs of damaged reputation, regulatory fines and customer lawsuits will be extras</a:t>
                      </a:r>
                      <a:br>
                        <a:rPr lang="en-US" sz="1200" b="0" i="0" kern="1200">
                          <a:solidFill>
                            <a:srgbClr val="3B3436"/>
                          </a:solidFill>
                          <a:effectLst/>
                          <a:latin typeface="+mn-lt"/>
                          <a:ea typeface="+mn-ea"/>
                          <a:cs typeface="+mn-cs"/>
                        </a:rPr>
                      </a:br>
                      <a:r>
                        <a:rPr lang="en-US" sz="1200" b="0" i="0" kern="1200">
                          <a:solidFill>
                            <a:schemeClr val="tx1">
                              <a:lumMod val="90000"/>
                              <a:lumOff val="10000"/>
                            </a:schemeClr>
                          </a:solidFill>
                          <a:effectLst/>
                          <a:latin typeface="+mn-lt"/>
                          <a:ea typeface="+mn-ea"/>
                          <a:cs typeface="+mn-cs"/>
                        </a:rPr>
                        <a:t>unaccounted for in the insurance. </a:t>
                      </a:r>
                    </a:p>
                    <a:p>
                      <a:pPr marL="285750" indent="-163195" rtl="0" fontAlgn="base">
                        <a:buFont typeface="Wingdings" pitchFamily="2" charset="2"/>
                        <a:buChar char="§"/>
                        <a:tabLst/>
                      </a:pPr>
                      <a:r>
                        <a:rPr lang="en-US" sz="1200" b="0" i="0" kern="1200">
                          <a:solidFill>
                            <a:schemeClr val="tx1">
                              <a:lumMod val="90000"/>
                              <a:lumOff val="10000"/>
                            </a:schemeClr>
                          </a:solidFill>
                          <a:effectLst/>
                          <a:latin typeface="+mn-lt"/>
                          <a:ea typeface="+mn-ea"/>
                          <a:cs typeface="+mn-cs"/>
                        </a:rPr>
                        <a:t>Insurance might stop coverage for reoccurrences if mitigating controls are not implemented. </a:t>
                      </a:r>
                      <a:endParaRPr lang="en-US" sz="1200" b="0" i="0" kern="1200" dirty="0">
                        <a:solidFill>
                          <a:schemeClr val="tx1">
                            <a:lumMod val="90000"/>
                            <a:lumOff val="10000"/>
                          </a:schemeClr>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en-US" sz="1200" b="0" i="0" kern="1200">
                          <a:solidFill>
                            <a:schemeClr val="tx1">
                              <a:lumMod val="90000"/>
                              <a:lumOff val="10000"/>
                            </a:schemeClr>
                          </a:solidFill>
                          <a:effectLst/>
                          <a:latin typeface="+mn-lt"/>
                          <a:ea typeface="+mn-ea"/>
                          <a:cs typeface="+mn-cs"/>
                        </a:rPr>
                        <a:t>Uncertain. Depends on insurance premium and number of events.</a:t>
                      </a:r>
                    </a:p>
                    <a:p>
                      <a:pPr algn="ctr" rtl="0" fontAlgn="base"/>
                      <a:br>
                        <a:rPr lang="en-US" sz="1200" b="0" i="0" kern="1200">
                          <a:solidFill>
                            <a:srgbClr val="3B3436"/>
                          </a:solidFill>
                          <a:effectLst/>
                          <a:latin typeface="+mn-lt"/>
                          <a:ea typeface="+mn-ea"/>
                          <a:cs typeface="+mn-cs"/>
                        </a:rPr>
                      </a:br>
                      <a:r>
                        <a:rPr lang="en-US" sz="1200" b="0" i="0" kern="1200">
                          <a:solidFill>
                            <a:schemeClr val="tx1">
                              <a:lumMod val="90000"/>
                              <a:lumOff val="10000"/>
                            </a:schemeClr>
                          </a:solidFill>
                          <a:effectLst/>
                          <a:latin typeface="+mn-lt"/>
                          <a:ea typeface="+mn-ea"/>
                          <a:cs typeface="+mn-cs"/>
                        </a:rPr>
                        <a:t>Only </a:t>
                      </a:r>
                      <a:r>
                        <a:rPr lang="en-US" sz="1200" b="1" i="0" kern="1200">
                          <a:solidFill>
                            <a:schemeClr val="tx1">
                              <a:lumMod val="90000"/>
                              <a:lumOff val="10000"/>
                            </a:schemeClr>
                          </a:solidFill>
                          <a:effectLst/>
                          <a:latin typeface="+mn-lt"/>
                          <a:ea typeface="+mn-ea"/>
                          <a:cs typeface="+mn-cs"/>
                        </a:rPr>
                        <a:t>financial</a:t>
                      </a:r>
                      <a:endParaRPr lang="en-US" sz="1200" b="0" i="0" kern="1200">
                        <a:solidFill>
                          <a:schemeClr val="tx1">
                            <a:lumMod val="90000"/>
                            <a:lumOff val="10000"/>
                          </a:schemeClr>
                        </a:solidFill>
                        <a:effectLst/>
                        <a:latin typeface="+mn-lt"/>
                        <a:ea typeface="+mn-ea"/>
                        <a:cs typeface="+mn-cs"/>
                      </a:endParaRPr>
                    </a:p>
                    <a:p>
                      <a:pPr algn="ctr" rtl="0" fontAlgn="base"/>
                      <a:r>
                        <a:rPr lang="en-US" sz="1200" b="0" i="0" kern="1200">
                          <a:solidFill>
                            <a:schemeClr val="tx1">
                              <a:lumMod val="90000"/>
                              <a:lumOff val="10000"/>
                            </a:schemeClr>
                          </a:solidFill>
                          <a:effectLst/>
                          <a:latin typeface="+mn-lt"/>
                          <a:ea typeface="+mn-ea"/>
                          <a:cs typeface="+mn-cs"/>
                        </a:rPr>
                        <a:t>risk is reduced.</a:t>
                      </a:r>
                      <a:endParaRPr lang="en-US" sz="1200" b="0" i="0" kern="1200" dirty="0">
                        <a:solidFill>
                          <a:schemeClr val="tx1">
                            <a:lumMod val="90000"/>
                            <a:lumOff val="10000"/>
                          </a:schemeClr>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7">
                  <a:txBody>
                    <a:bodyPr/>
                    <a:lstStyle/>
                    <a:p>
                      <a:pPr algn="ctr"/>
                      <a:r>
                        <a:rPr lang="en-US" sz="1200" b="1">
                          <a:solidFill>
                            <a:schemeClr val="bg1"/>
                          </a:solidFill>
                        </a:rPr>
                        <a:t>Mitigate (Recommended)</a:t>
                      </a:r>
                      <a:r>
                        <a:rPr lang="en-US" sz="1200" b="1">
                          <a:solidFill>
                            <a:schemeClr val="tx1">
                              <a:lumMod val="90000"/>
                              <a:lumOff val="1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en-US" sz="1200" b="1">
                          <a:solidFill>
                            <a:schemeClr val="tx1">
                              <a:lumMod val="90000"/>
                              <a:lumOff val="10000"/>
                            </a:schemeClr>
                          </a:solidFill>
                        </a:rPr>
                        <a:t>Possible – see below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7">
                  <a:txBody>
                    <a:bodyPr/>
                    <a:lstStyle/>
                    <a:p>
                      <a:pPr algn="ctr" rtl="0" fontAlgn="base"/>
                      <a:r>
                        <a:rPr lang="en-US" sz="1200" b="0" i="0" kern="1200">
                          <a:solidFill>
                            <a:schemeClr val="tx1">
                              <a:lumMod val="90000"/>
                              <a:lumOff val="10000"/>
                            </a:schemeClr>
                          </a:solidFill>
                          <a:effectLst/>
                          <a:latin typeface="+mn-lt"/>
                          <a:ea typeface="+mn-ea"/>
                          <a:cs typeface="+mn-cs"/>
                        </a:rPr>
                        <a:t>An 80% reduction in ARO gives us a new ARO of 0.4. </a:t>
                      </a:r>
                    </a:p>
                    <a:p>
                      <a:pPr algn="ctr" rtl="0" fontAlgn="base"/>
                      <a:r>
                        <a:rPr lang="en-US" sz="1200" b="0" i="0" kern="1200">
                          <a:solidFill>
                            <a:schemeClr val="tx1">
                              <a:lumMod val="90000"/>
                              <a:lumOff val="10000"/>
                            </a:schemeClr>
                          </a:solidFill>
                          <a:effectLst/>
                          <a:latin typeface="+mn-lt"/>
                          <a:ea typeface="+mn-ea"/>
                          <a:cs typeface="+mn-cs"/>
                        </a:rPr>
                        <a:t> Residual SLE </a:t>
                      </a:r>
                      <a:br>
                        <a:rPr lang="en-US" sz="1200" b="0" i="0" kern="1200">
                          <a:solidFill>
                            <a:srgbClr val="3B3436"/>
                          </a:solidFill>
                          <a:effectLst/>
                          <a:latin typeface="+mn-lt"/>
                          <a:ea typeface="+mn-ea"/>
                          <a:cs typeface="+mn-cs"/>
                        </a:rPr>
                      </a:br>
                      <a:r>
                        <a:rPr lang="en-US" sz="1200" b="0" i="0" kern="1200">
                          <a:solidFill>
                            <a:schemeClr val="tx1">
                              <a:lumMod val="90000"/>
                              <a:lumOff val="10000"/>
                            </a:schemeClr>
                          </a:solidFill>
                          <a:effectLst/>
                          <a:latin typeface="+mn-lt"/>
                          <a:ea typeface="+mn-ea"/>
                          <a:cs typeface="+mn-cs"/>
                        </a:rPr>
                        <a:t>remains the same. </a:t>
                      </a:r>
                    </a:p>
                    <a:p>
                      <a:pPr algn="ctr" rtl="0" fontAlgn="base"/>
                      <a:endParaRPr lang="en-US" sz="1200" b="0" i="0" kern="1200">
                        <a:solidFill>
                          <a:schemeClr val="tx1">
                            <a:lumMod val="90000"/>
                            <a:lumOff val="10000"/>
                          </a:schemeClr>
                        </a:solidFill>
                        <a:effectLst/>
                        <a:latin typeface="+mn-lt"/>
                        <a:ea typeface="+mn-ea"/>
                        <a:cs typeface="+mn-cs"/>
                      </a:endParaRPr>
                    </a:p>
                    <a:p>
                      <a:pPr algn="ctr" rtl="0" fontAlgn="base"/>
                      <a:r>
                        <a:rPr lang="en-US" sz="1200" b="1" i="0" kern="1200">
                          <a:solidFill>
                            <a:schemeClr val="tx1">
                              <a:lumMod val="90000"/>
                              <a:lumOff val="10000"/>
                            </a:schemeClr>
                          </a:solidFill>
                          <a:effectLst/>
                          <a:latin typeface="+mn-lt"/>
                          <a:ea typeface="+mn-ea"/>
                          <a:cs typeface="+mn-cs"/>
                        </a:rPr>
                        <a:t>New (residual) </a:t>
                      </a:r>
                      <a:br>
                        <a:rPr lang="en-US" sz="1200" b="1" i="0" kern="1200">
                          <a:solidFill>
                            <a:srgbClr val="3B3436"/>
                          </a:solidFill>
                          <a:effectLst/>
                          <a:latin typeface="+mn-lt"/>
                          <a:ea typeface="+mn-ea"/>
                          <a:cs typeface="+mn-cs"/>
                        </a:rPr>
                      </a:br>
                      <a:r>
                        <a:rPr lang="en-US" sz="1200" b="1" i="0" kern="1200">
                          <a:solidFill>
                            <a:schemeClr val="tx1">
                              <a:lumMod val="90000"/>
                              <a:lumOff val="10000"/>
                            </a:schemeClr>
                          </a:solidFill>
                          <a:effectLst/>
                          <a:latin typeface="+mn-lt"/>
                          <a:ea typeface="+mn-ea"/>
                          <a:cs typeface="+mn-cs"/>
                        </a:rPr>
                        <a:t>ALE</a:t>
                      </a:r>
                      <a:r>
                        <a:rPr lang="en-US" sz="1200" b="0" i="0" kern="1200">
                          <a:solidFill>
                            <a:schemeClr val="tx1">
                              <a:lumMod val="90000"/>
                              <a:lumOff val="10000"/>
                            </a:schemeClr>
                          </a:solidFill>
                          <a:effectLst/>
                          <a:latin typeface="+mn-lt"/>
                          <a:ea typeface="+mn-ea"/>
                          <a:cs typeface="+mn-cs"/>
                        </a:rPr>
                        <a:t> = $600K x 0.4 =</a:t>
                      </a:r>
                      <a:r>
                        <a:rPr lang="en-US" sz="1200" b="1" i="0" kern="1200">
                          <a:solidFill>
                            <a:schemeClr val="tx1">
                              <a:lumMod val="90000"/>
                              <a:lumOff val="10000"/>
                            </a:schemeClr>
                          </a:solidFill>
                          <a:effectLst/>
                          <a:latin typeface="+mn-lt"/>
                          <a:ea typeface="+mn-ea"/>
                          <a:cs typeface="+mn-cs"/>
                        </a:rPr>
                        <a:t> </a:t>
                      </a:r>
                      <a:r>
                        <a:rPr lang="en-US" sz="1200" b="1" i="0" u="sng" kern="1200">
                          <a:solidFill>
                            <a:schemeClr val="tx1">
                              <a:lumMod val="90000"/>
                              <a:lumOff val="10000"/>
                            </a:schemeClr>
                          </a:solidFill>
                          <a:effectLst/>
                          <a:latin typeface="+mn-lt"/>
                          <a:ea typeface="+mn-ea"/>
                          <a:cs typeface="+mn-cs"/>
                        </a:rPr>
                        <a:t>$240K</a:t>
                      </a:r>
                      <a:r>
                        <a:rPr lang="en-US" sz="1200" b="0" i="0" kern="1200">
                          <a:solidFill>
                            <a:schemeClr val="tx1">
                              <a:lumMod val="90000"/>
                              <a:lumOff val="10000"/>
                            </a:schemeClr>
                          </a:solidFill>
                          <a:effectLst/>
                          <a:latin typeface="+mn-lt"/>
                          <a:ea typeface="+mn-ea"/>
                          <a:cs typeface="+mn-cs"/>
                        </a:rPr>
                        <a:t> </a:t>
                      </a:r>
                      <a:endParaRPr lang="en-US" sz="1200" b="0" i="0" kern="1200" dirty="0">
                        <a:solidFill>
                          <a:schemeClr val="tx1">
                            <a:lumMod val="90000"/>
                            <a:lumOff val="10000"/>
                          </a:schemeClr>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en-US" sz="1200" b="1">
                          <a:solidFill>
                            <a:schemeClr val="tx1">
                              <a:lumMod val="90000"/>
                              <a:lumOff val="10000"/>
                            </a:schemeClr>
                          </a:solidFill>
                        </a:rPr>
                        <a:t>Costs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a:solidFill>
                            <a:schemeClr val="tx1">
                              <a:lumMod val="90000"/>
                              <a:lumOff val="10000"/>
                            </a:schemeClr>
                          </a:solidFill>
                        </a:rPr>
                        <a:t>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en-US" sz="1200">
                          <a:solidFill>
                            <a:schemeClr val="tx1">
                              <a:lumMod val="90000"/>
                              <a:lumOff val="10000"/>
                            </a:schemeClr>
                          </a:solidFill>
                        </a:rPr>
                        <a:t>Additional licenses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rPr>
                        <a:t>$30K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5">
                  <a:txBody>
                    <a:bodyPr/>
                    <a:lstStyle/>
                    <a:p>
                      <a:pPr algn="ctr"/>
                      <a:r>
                        <a:rPr lang="en-US" sz="1200">
                          <a:solidFill>
                            <a:schemeClr val="tx1">
                              <a:lumMod val="90000"/>
                              <a:lumOff val="10000"/>
                            </a:schemeClr>
                          </a:solidFill>
                        </a:rPr>
                        <a:t>Est. 80% reduction in likelihood</a:t>
                      </a:r>
                      <a:br>
                        <a:rPr lang="en-US" sz="1200">
                          <a:solidFill>
                            <a:srgbClr val="3B3436"/>
                          </a:solidFill>
                        </a:rPr>
                      </a:br>
                      <a:r>
                        <a:rPr lang="en-US" sz="1200">
                          <a:solidFill>
                            <a:schemeClr val="tx1">
                              <a:lumMod val="90000"/>
                              <a:lumOff val="10000"/>
                            </a:schemeClr>
                          </a:solidFill>
                        </a:rPr>
                        <a:t>of insider threat incidents.</a:t>
                      </a:r>
                      <a:endParaRPr lang="en-US" sz="1200" dirty="0">
                        <a:solidFill>
                          <a:schemeClr val="tx1">
                            <a:lumMod val="90000"/>
                            <a:lumOff val="1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en-US" sz="1200">
                          <a:solidFill>
                            <a:schemeClr val="tx1">
                              <a:lumMod val="90000"/>
                              <a:lumOff val="10000"/>
                            </a:schemeClr>
                          </a:solidFill>
                        </a:rPr>
                        <a:t>Person-hours required for deployment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rPr>
                        <a:t>$10K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en-US" sz="1200">
                          <a:solidFill>
                            <a:schemeClr val="tx1">
                              <a:lumMod val="90000"/>
                              <a:lumOff val="10000"/>
                            </a:schemeClr>
                          </a:solidFill>
                        </a:rPr>
                        <a:t>User training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lumMod val="90000"/>
                              <a:lumOff val="10000"/>
                            </a:schemeClr>
                          </a:solidFill>
                        </a:rPr>
                        <a:t>$10K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en-US" sz="1200" b="1">
                          <a:solidFill>
                            <a:schemeClr val="tx1">
                              <a:lumMod val="90000"/>
                              <a:lumOff val="10000"/>
                            </a:schemeClr>
                          </a:solidFill>
                        </a:rPr>
                        <a:t>Total first year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90000"/>
                              <a:lumOff val="10000"/>
                            </a:schemeClr>
                          </a:solidFill>
                        </a:rPr>
                        <a:t>$50K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r h="336313">
                <a:tc vMerge="1">
                  <a:txBody>
                    <a:bodyPr/>
                    <a:lstStyle/>
                    <a:p>
                      <a:endParaRPr lang="en-US" sz="1200"/>
                    </a:p>
                  </a:txBody>
                  <a:tcPr/>
                </a:tc>
                <a:tc>
                  <a:txBody>
                    <a:bodyPr/>
                    <a:lstStyle/>
                    <a:p>
                      <a:pPr algn="ctr"/>
                      <a:r>
                        <a:rPr lang="en-US" sz="1200" b="1">
                          <a:solidFill>
                            <a:schemeClr val="tx1">
                              <a:lumMod val="90000"/>
                              <a:lumOff val="10000"/>
                            </a:schemeClr>
                          </a:solidFill>
                        </a:rPr>
                        <a:t>Total subsequent years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a:solidFill>
                            <a:schemeClr val="tx1">
                              <a:lumMod val="90000"/>
                              <a:lumOff val="10000"/>
                            </a:schemeClr>
                          </a:solidFill>
                        </a:rPr>
                        <a:t>$30K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2137627526"/>
                  </a:ext>
                </a:extLst>
              </a:tr>
            </a:tbl>
          </a:graphicData>
        </a:graphic>
      </p:graphicFrame>
      <p:sp>
        <p:nvSpPr>
          <p:cNvPr id="5" name="Rectangle 4">
            <a:extLst>
              <a:ext uri="{FF2B5EF4-FFF2-40B4-BE49-F238E27FC236}">
                <a16:creationId xmlns:a16="http://schemas.microsoft.com/office/drawing/2014/main" id="{F12FD7D9-373B-8276-CFAC-AB69D7642EC9}"/>
              </a:ext>
            </a:extLst>
          </p:cNvPr>
          <p:cNvSpPr/>
          <p:nvPr/>
        </p:nvSpPr>
        <p:spPr>
          <a:xfrm rot="2152839">
            <a:off x="10512193" y="357813"/>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Example</a:t>
            </a:r>
          </a:p>
        </p:txBody>
      </p:sp>
    </p:spTree>
    <p:extLst>
      <p:ext uri="{BB962C8B-B14F-4D97-AF65-F5344CB8AC3E}">
        <p14:creationId xmlns:p14="http://schemas.microsoft.com/office/powerpoint/2010/main" val="36343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en-US" i="1"/>
              <a:t>[Problem] </a:t>
            </a:r>
            <a:r>
              <a:rPr lang="en-US"/>
              <a:t>risk assessment and response</a:t>
            </a: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984992" cy="2031325"/>
          </a:xfrm>
          <a:prstGeom prst="rect">
            <a:avLst/>
          </a:prstGeom>
          <a:noFill/>
        </p:spPr>
        <p:txBody>
          <a:bodyPr wrap="square" rtlCol="0">
            <a:spAutoFit/>
          </a:bodyPr>
          <a:lstStyle/>
          <a:p>
            <a:r>
              <a:rPr lang="en-US" b="1">
                <a:solidFill>
                  <a:schemeClr val="accent2"/>
                </a:solidFill>
              </a:rPr>
              <a:t>Problem statement</a:t>
            </a:r>
            <a:endParaRPr lang="en-US">
              <a:solidFill>
                <a:schemeClr val="accent2"/>
              </a:solidFill>
            </a:endParaRPr>
          </a:p>
          <a:p>
            <a:r>
              <a:rPr lang="en-US" i="1"/>
              <a:t>[The problem statement describes the current situation, along with a brief, qualitative assessment of the risk this situation poses, which will be elaborated upon in the following slides.]</a:t>
            </a:r>
          </a:p>
          <a:p>
            <a:endParaRPr lang="en-US"/>
          </a:p>
          <a:p>
            <a:r>
              <a:rPr lang="en-US" b="1">
                <a:solidFill>
                  <a:schemeClr val="accent4"/>
                </a:solidFill>
              </a:rPr>
              <a:t>Recommendation</a:t>
            </a:r>
          </a:p>
          <a:p>
            <a:r>
              <a:rPr lang="en-US" i="1"/>
              <a:t>[The recommendation offers a brief summary of the recommended risk response, which will be elaborated upon in the following slides.]</a:t>
            </a:r>
          </a:p>
        </p:txBody>
      </p:sp>
    </p:spTree>
    <p:extLst>
      <p:ext uri="{BB962C8B-B14F-4D97-AF65-F5344CB8AC3E}">
        <p14:creationId xmlns:p14="http://schemas.microsoft.com/office/powerpoint/2010/main" val="12895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en-US"/>
              <a:t>Risk assessment</a:t>
            </a:r>
          </a:p>
        </p:txBody>
      </p:sp>
      <p:grpSp>
        <p:nvGrpSpPr>
          <p:cNvPr id="4" name="Group 3">
            <a:extLst>
              <a:ext uri="{FF2B5EF4-FFF2-40B4-BE49-F238E27FC236}">
                <a16:creationId xmlns:a16="http://schemas.microsoft.com/office/drawing/2014/main" id="{94DA4327-4504-88B3-08BD-2751F827397C}"/>
              </a:ext>
            </a:extLst>
          </p:cNvPr>
          <p:cNvGrpSpPr/>
          <p:nvPr/>
        </p:nvGrpSpPr>
        <p:grpSpPr>
          <a:xfrm>
            <a:off x="1220937" y="2529081"/>
            <a:ext cx="5217091" cy="731520"/>
            <a:chOff x="1220937" y="2398750"/>
            <a:chExt cx="5217091" cy="731520"/>
          </a:xfrm>
        </p:grpSpPr>
        <p:sp>
          <p:nvSpPr>
            <p:cNvPr id="5" name="Round Same Side Corner Rectangle 4">
              <a:extLst>
                <a:ext uri="{FF2B5EF4-FFF2-40B4-BE49-F238E27FC236}">
                  <a16:creationId xmlns:a16="http://schemas.microsoft.com/office/drawing/2014/main" id="{16F5F5DC-46F4-39F1-3549-9AB981B3B43F}"/>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400" i="0">
                  <a:solidFill>
                    <a:schemeClr val="accent4"/>
                  </a:solidFill>
                  <a:effectLst/>
                  <a:latin typeface="Arial" panose="020B0604020202020204" pitchFamily="34" charset="0"/>
                  <a:cs typeface="Arial" panose="020B0604020202020204" pitchFamily="34" charset="0"/>
                </a:rPr>
                <a:t>AV x EF = SLE </a:t>
              </a:r>
              <a:r>
                <a:rPr lang="en-US" sz="1400" i="0">
                  <a:solidFill>
                    <a:schemeClr val="tx1">
                      <a:lumMod val="90000"/>
                      <a:lumOff val="10000"/>
                    </a:schemeClr>
                  </a:solidFill>
                  <a:effectLst/>
                  <a:latin typeface="Arial" panose="020B0604020202020204" pitchFamily="34" charset="0"/>
                  <a:cs typeface="Arial" panose="020B0604020202020204" pitchFamily="34" charset="0"/>
                </a:rPr>
                <a:t>=&gt; </a:t>
              </a:r>
              <a:r>
                <a:rPr lang="en-US" sz="1400" b="0">
                  <a:solidFill>
                    <a:schemeClr val="tx1">
                      <a:lumMod val="90000"/>
                      <a:lumOff val="10000"/>
                    </a:schemeClr>
                  </a:solidFill>
                  <a:effectLst/>
                  <a:latin typeface="Arial" panose="020B0604020202020204" pitchFamily="34" charset="0"/>
                  <a:cs typeface="Arial" panose="020B0604020202020204" pitchFamily="34" charset="0"/>
                </a:rPr>
                <a:t>[$XX x XX = $XX] </a:t>
              </a:r>
            </a:p>
          </p:txBody>
        </p:sp>
        <p:grpSp>
          <p:nvGrpSpPr>
            <p:cNvPr id="6" name="Group 5">
              <a:extLst>
                <a:ext uri="{FF2B5EF4-FFF2-40B4-BE49-F238E27FC236}">
                  <a16:creationId xmlns:a16="http://schemas.microsoft.com/office/drawing/2014/main" id="{116016B0-C9D7-0DEF-412E-E60615960370}"/>
                </a:ext>
              </a:extLst>
            </p:cNvPr>
            <p:cNvGrpSpPr/>
            <p:nvPr/>
          </p:nvGrpSpPr>
          <p:grpSpPr>
            <a:xfrm>
              <a:off x="1220937" y="2398750"/>
              <a:ext cx="731520" cy="731520"/>
              <a:chOff x="622126" y="2859300"/>
              <a:chExt cx="731520" cy="731520"/>
            </a:xfrm>
          </p:grpSpPr>
          <p:sp>
            <p:nvSpPr>
              <p:cNvPr id="7" name="Oval 6">
                <a:extLst>
                  <a:ext uri="{FF2B5EF4-FFF2-40B4-BE49-F238E27FC236}">
                    <a16:creationId xmlns:a16="http://schemas.microsoft.com/office/drawing/2014/main" id="{2A67E6C0-55B4-811C-9AA6-4557C30D3A49}"/>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CF94FF2-0071-FA6A-1C9A-06E7E480E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9" name="TextBox 8">
            <a:extLst>
              <a:ext uri="{FF2B5EF4-FFF2-40B4-BE49-F238E27FC236}">
                <a16:creationId xmlns:a16="http://schemas.microsoft.com/office/drawing/2014/main" id="{E2FB3082-3C66-0E9F-927B-9E801F3DD4C9}"/>
              </a:ext>
            </a:extLst>
          </p:cNvPr>
          <p:cNvSpPr txBox="1"/>
          <p:nvPr/>
        </p:nvSpPr>
        <p:spPr>
          <a:xfrm>
            <a:off x="622126" y="1475564"/>
            <a:ext cx="10434182" cy="738664"/>
          </a:xfrm>
          <a:prstGeom prst="rect">
            <a:avLst/>
          </a:prstGeom>
          <a:noFill/>
        </p:spPr>
        <p:txBody>
          <a:bodyPr wrap="square" rtlCol="0">
            <a:spAutoFit/>
          </a:bodyPr>
          <a:lstStyle/>
          <a:p>
            <a:pPr marL="0" algn="l" rtl="0" eaLnBrk="1" fontAlgn="base" latinLnBrk="0" hangingPunct="1">
              <a:buNone/>
            </a:pPr>
            <a:r>
              <a:rPr lang="en-US" sz="1400" b="1" i="0" u="none" strike="noStrike" kern="1200">
                <a:solidFill>
                  <a:schemeClr val="accent4"/>
                </a:solidFill>
                <a:effectLst/>
                <a:latin typeface="Arial" panose="020B0604020202020204" pitchFamily="34" charset="0"/>
                <a:cs typeface="Arial" panose="020B0604020202020204" pitchFamily="34" charset="0"/>
              </a:rPr>
              <a:t>AV:</a:t>
            </a:r>
            <a:r>
              <a:rPr lang="en-US" sz="1400" b="1" i="0" u="none" strike="noStrike" kern="1200">
                <a:effectLst/>
                <a:latin typeface="Arial" panose="020B0604020202020204" pitchFamily="34" charset="0"/>
                <a:cs typeface="Arial" panose="020B0604020202020204" pitchFamily="34" charset="0"/>
              </a:rPr>
              <a:t> </a:t>
            </a:r>
            <a:r>
              <a:rPr lang="en-US" sz="1400" b="0" i="0" u="none" strike="noStrike" kern="1200">
                <a:solidFill>
                  <a:schemeClr val="tx1">
                    <a:lumMod val="90000"/>
                    <a:lumOff val="10000"/>
                  </a:schemeClr>
                </a:solidFill>
                <a:effectLst/>
                <a:latin typeface="Arial" panose="020B0604020202020204" pitchFamily="34" charset="0"/>
                <a:cs typeface="Arial" panose="020B0604020202020204" pitchFamily="34" charset="0"/>
              </a:rPr>
              <a:t>Through our BIA, we calculate the asset value of the company’s sensitive data to be </a:t>
            </a:r>
            <a:r>
              <a:rPr lang="en-US" sz="1400" b="1" i="0" u="none" strike="noStrike" kern="1200">
                <a:solidFill>
                  <a:schemeClr val="accent4"/>
                </a:solidFill>
                <a:effectLst/>
                <a:latin typeface="Arial" panose="020B0604020202020204" pitchFamily="34" charset="0"/>
                <a:cs typeface="Arial" panose="020B0604020202020204" pitchFamily="34" charset="0"/>
              </a:rPr>
              <a:t>($XX)</a:t>
            </a:r>
            <a:r>
              <a:rPr lang="en-US" sz="1400" b="0" i="0" u="none" strike="noStrike" kern="1200">
                <a:solidFill>
                  <a:schemeClr val="accent4"/>
                </a:solidFill>
                <a:effectLst/>
                <a:latin typeface="Arial" panose="020B0604020202020204" pitchFamily="34" charset="0"/>
                <a:cs typeface="Arial" panose="020B0604020202020204" pitchFamily="34" charset="0"/>
              </a:rPr>
              <a:t>. </a:t>
            </a:r>
            <a:endParaRPr lang="en-US" sz="1400" b="0" i="0" u="none" strike="noStrike">
              <a:solidFill>
                <a:schemeClr val="accent4"/>
              </a:solidFill>
              <a:effectLst/>
              <a:latin typeface="Arial" panose="020B0604020202020204" pitchFamily="34" charset="0"/>
              <a:cs typeface="Arial" panose="020B0604020202020204" pitchFamily="34" charset="0"/>
            </a:endParaRPr>
          </a:p>
          <a:p>
            <a:pPr marL="0" algn="l" rtl="0" eaLnBrk="1" fontAlgn="base" latinLnBrk="0" hangingPunct="1">
              <a:buNone/>
            </a:pPr>
            <a:r>
              <a:rPr lang="en-US" sz="1400" b="1" i="0" u="none" strike="noStrike" kern="1200">
                <a:solidFill>
                  <a:schemeClr val="accent4"/>
                </a:solidFill>
                <a:effectLst/>
                <a:latin typeface="Arial" panose="020B0604020202020204" pitchFamily="34" charset="0"/>
                <a:cs typeface="Arial" panose="020B0604020202020204" pitchFamily="34" charset="0"/>
              </a:rPr>
              <a:t>EF:</a:t>
            </a:r>
            <a:r>
              <a:rPr lang="en-US" sz="1400" b="0" i="0" u="none" strike="noStrike" kern="1200">
                <a:solidFill>
                  <a:schemeClr val="accent4"/>
                </a:solidFill>
                <a:effectLst/>
                <a:latin typeface="Arial" panose="020B0604020202020204" pitchFamily="34" charset="0"/>
                <a:cs typeface="Arial" panose="020B0604020202020204" pitchFamily="34" charset="0"/>
              </a:rPr>
              <a:t> </a:t>
            </a:r>
            <a:r>
              <a:rPr lang="en-US" sz="1400" b="0" i="0" u="none" strike="noStrike" kern="1200">
                <a:solidFill>
                  <a:schemeClr val="tx1">
                    <a:lumMod val="90000"/>
                    <a:lumOff val="10000"/>
                  </a:schemeClr>
                </a:solidFill>
                <a:effectLst/>
                <a:latin typeface="Arial" panose="020B0604020202020204" pitchFamily="34" charset="0"/>
                <a:cs typeface="Arial" panose="020B0604020202020204" pitchFamily="34" charset="0"/>
              </a:rPr>
              <a:t>We can assume that in the case of a data breach, we could lose </a:t>
            </a:r>
            <a:r>
              <a:rPr lang="en-US" sz="1400" b="1" i="0" u="none" strike="noStrike" kern="1200">
                <a:solidFill>
                  <a:schemeClr val="accent4"/>
                </a:solidFill>
                <a:effectLst/>
                <a:latin typeface="Arial" panose="020B0604020202020204" pitchFamily="34" charset="0"/>
                <a:cs typeface="Arial" panose="020B0604020202020204" pitchFamily="34" charset="0"/>
              </a:rPr>
              <a:t>(XX%)</a:t>
            </a:r>
            <a:r>
              <a:rPr lang="en-US" sz="1400" b="0" i="0" u="none" strike="noStrike" kern="1200">
                <a:solidFill>
                  <a:schemeClr val="tx1">
                    <a:lumMod val="90000"/>
                    <a:lumOff val="10000"/>
                  </a:schemeClr>
                </a:solidFill>
                <a:effectLst/>
                <a:latin typeface="Arial" panose="020B0604020202020204" pitchFamily="34" charset="0"/>
                <a:cs typeface="Arial" panose="020B0604020202020204" pitchFamily="34" charset="0"/>
              </a:rPr>
              <a:t> of the value of our sensitive data. </a:t>
            </a:r>
            <a:endParaRPr lang="en-US" sz="1400" b="0" i="0" u="none" strike="noStrike">
              <a:solidFill>
                <a:schemeClr val="tx1">
                  <a:lumMod val="90000"/>
                  <a:lumOff val="10000"/>
                </a:schemeClr>
              </a:solidFill>
              <a:effectLst/>
              <a:latin typeface="Arial" panose="020B0604020202020204" pitchFamily="34" charset="0"/>
              <a:cs typeface="Arial" panose="020B0604020202020204" pitchFamily="34" charset="0"/>
            </a:endParaRPr>
          </a:p>
          <a:p>
            <a:pPr marL="0" algn="l" rtl="0" eaLnBrk="1" fontAlgn="base" latinLnBrk="0" hangingPunct="1"/>
            <a:r>
              <a:rPr lang="en-US" sz="1400" b="1" i="0" u="none" strike="noStrike" kern="1200">
                <a:solidFill>
                  <a:schemeClr val="accent4"/>
                </a:solidFill>
                <a:effectLst/>
                <a:latin typeface="Arial" panose="020B0604020202020204" pitchFamily="34" charset="0"/>
                <a:cs typeface="Arial" panose="020B0604020202020204" pitchFamily="34" charset="0"/>
              </a:rPr>
              <a:t>ARO:</a:t>
            </a:r>
            <a:r>
              <a:rPr lang="en-US" sz="1400" b="0" i="0" u="none" strike="noStrike" kern="1200">
                <a:solidFill>
                  <a:schemeClr val="accent4"/>
                </a:solidFill>
                <a:effectLst/>
                <a:latin typeface="Arial" panose="020B0604020202020204" pitchFamily="34" charset="0"/>
                <a:cs typeface="Arial" panose="020B0604020202020204" pitchFamily="34" charset="0"/>
              </a:rPr>
              <a:t> </a:t>
            </a:r>
            <a:r>
              <a:rPr lang="en-US" sz="1400" b="0" i="0" u="none" strike="noStrike" kern="1200">
                <a:solidFill>
                  <a:schemeClr val="tx1">
                    <a:lumMod val="90000"/>
                    <a:lumOff val="10000"/>
                  </a:schemeClr>
                </a:solidFill>
                <a:effectLst/>
                <a:latin typeface="Arial" panose="020B0604020202020204" pitchFamily="34" charset="0"/>
                <a:cs typeface="Arial" panose="020B0604020202020204" pitchFamily="34" charset="0"/>
              </a:rPr>
              <a:t>By analyzing (Data Sources), we conclude that a dangerous incident is likely to occur </a:t>
            </a:r>
            <a:r>
              <a:rPr lang="en-US" sz="1400" b="1" i="0" u="none" strike="noStrike" kern="1200">
                <a:solidFill>
                  <a:schemeClr val="accent4"/>
                </a:solidFill>
                <a:effectLst/>
                <a:latin typeface="Arial" panose="020B0604020202020204" pitchFamily="34" charset="0"/>
                <a:cs typeface="Arial" panose="020B0604020202020204" pitchFamily="34" charset="0"/>
              </a:rPr>
              <a:t>(Frequency)</a:t>
            </a:r>
            <a:r>
              <a:rPr lang="en-US" sz="1400" b="0" i="0" u="none" strike="noStrike" kern="1200">
                <a:solidFill>
                  <a:schemeClr val="accent4"/>
                </a:solidFill>
                <a:effectLst/>
                <a:latin typeface="Arial" panose="020B0604020202020204" pitchFamily="34" charset="0"/>
                <a:cs typeface="Arial" panose="020B0604020202020204" pitchFamily="34" charset="0"/>
              </a:rPr>
              <a:t> </a:t>
            </a:r>
            <a:r>
              <a:rPr lang="en-US" sz="1400" b="0" i="0" u="none" strike="noStrike" kern="1200">
                <a:effectLst/>
                <a:latin typeface="Arial" panose="020B0604020202020204" pitchFamily="34" charset="0"/>
                <a:cs typeface="Arial" panose="020B0604020202020204" pitchFamily="34" charset="0"/>
              </a:rPr>
              <a:t> </a:t>
            </a:r>
            <a:endParaRPr lang="en-US" sz="1400" b="0" i="0" u="none" strike="noStrike">
              <a:effectLst/>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D175561-683B-B71A-AF54-B38C61431EAB}"/>
              </a:ext>
            </a:extLst>
          </p:cNvPr>
          <p:cNvGrpSpPr/>
          <p:nvPr/>
        </p:nvGrpSpPr>
        <p:grpSpPr>
          <a:xfrm>
            <a:off x="1220937" y="3419205"/>
            <a:ext cx="5217091" cy="731520"/>
            <a:chOff x="1220937" y="3288874"/>
            <a:chExt cx="5217091" cy="731520"/>
          </a:xfrm>
        </p:grpSpPr>
        <p:grpSp>
          <p:nvGrpSpPr>
            <p:cNvPr id="11" name="Group 10">
              <a:extLst>
                <a:ext uri="{FF2B5EF4-FFF2-40B4-BE49-F238E27FC236}">
                  <a16:creationId xmlns:a16="http://schemas.microsoft.com/office/drawing/2014/main" id="{DC933B33-F435-B1C7-4255-B7693C382670}"/>
                </a:ext>
              </a:extLst>
            </p:cNvPr>
            <p:cNvGrpSpPr/>
            <p:nvPr/>
          </p:nvGrpSpPr>
          <p:grpSpPr>
            <a:xfrm>
              <a:off x="1220937" y="3288874"/>
              <a:ext cx="731520" cy="731520"/>
              <a:chOff x="622126" y="2859300"/>
              <a:chExt cx="731520" cy="731520"/>
            </a:xfrm>
          </p:grpSpPr>
          <p:sp>
            <p:nvSpPr>
              <p:cNvPr id="13" name="Oval 12">
                <a:extLst>
                  <a:ext uri="{FF2B5EF4-FFF2-40B4-BE49-F238E27FC236}">
                    <a16:creationId xmlns:a16="http://schemas.microsoft.com/office/drawing/2014/main" id="{D22A6256-23CF-AFB4-5A0E-121D1E5AC522}"/>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DD03E8A8-6FA4-346D-6613-6FB6ADB63D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2" name="Round Same Side Corner Rectangle 11">
              <a:extLst>
                <a:ext uri="{FF2B5EF4-FFF2-40B4-BE49-F238E27FC236}">
                  <a16:creationId xmlns:a16="http://schemas.microsoft.com/office/drawing/2014/main" id="{F01EEE6B-D8B5-69E7-ED54-ADEEBA950BD1}"/>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fontAlgn="base"/>
              <a:r>
                <a:rPr lang="en-US" sz="1400" b="0" i="0">
                  <a:solidFill>
                    <a:schemeClr val="accent4"/>
                  </a:solidFill>
                  <a:effectLst/>
                  <a:latin typeface="Arial" panose="020B0604020202020204" pitchFamily="34" charset="0"/>
                  <a:cs typeface="Arial" panose="020B0604020202020204" pitchFamily="34" charset="0"/>
                </a:rPr>
                <a:t>SLE x ARO = </a:t>
              </a:r>
              <a:r>
                <a:rPr lang="en-US" sz="1400" b="1" i="0">
                  <a:solidFill>
                    <a:schemeClr val="accent4"/>
                  </a:solidFill>
                  <a:effectLst/>
                  <a:latin typeface="Arial" panose="020B0604020202020204" pitchFamily="34" charset="0"/>
                  <a:cs typeface="Arial" panose="020B0604020202020204" pitchFamily="34" charset="0"/>
                </a:rPr>
                <a:t>ALE </a:t>
              </a:r>
              <a:r>
                <a:rPr lang="en-US" sz="1400" b="0" i="0">
                  <a:solidFill>
                    <a:schemeClr val="tx1">
                      <a:lumMod val="90000"/>
                      <a:lumOff val="10000"/>
                    </a:schemeClr>
                  </a:solidFill>
                  <a:effectLst/>
                  <a:latin typeface="Arial" panose="020B0604020202020204" pitchFamily="34" charset="0"/>
                  <a:cs typeface="Arial" panose="020B0604020202020204" pitchFamily="34" charset="0"/>
                </a:rPr>
                <a:t>=&gt; </a:t>
              </a:r>
              <a:r>
                <a:rPr lang="en-US" sz="1400" b="0">
                  <a:solidFill>
                    <a:schemeClr val="tx1">
                      <a:lumMod val="90000"/>
                      <a:lumOff val="10000"/>
                    </a:schemeClr>
                  </a:solidFill>
                  <a:effectLst/>
                  <a:latin typeface="Arial" panose="020B0604020202020204" pitchFamily="34" charset="0"/>
                  <a:cs typeface="Arial" panose="020B0604020202020204" pitchFamily="34" charset="0"/>
                </a:rPr>
                <a:t>[$XX x X = </a:t>
              </a:r>
              <a:r>
                <a:rPr lang="en-US" sz="1400" b="1">
                  <a:solidFill>
                    <a:schemeClr val="tx1">
                      <a:lumMod val="90000"/>
                      <a:lumOff val="10000"/>
                    </a:schemeClr>
                  </a:solidFill>
                  <a:effectLst/>
                  <a:latin typeface="Arial" panose="020B0604020202020204" pitchFamily="34" charset="0"/>
                  <a:cs typeface="Arial" panose="020B0604020202020204" pitchFamily="34" charset="0"/>
                </a:rPr>
                <a:t>$XX]</a:t>
              </a:r>
              <a:r>
                <a:rPr lang="en-US" sz="1400" b="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15" name="TextBox 14">
            <a:extLst>
              <a:ext uri="{FF2B5EF4-FFF2-40B4-BE49-F238E27FC236}">
                <a16:creationId xmlns:a16="http://schemas.microsoft.com/office/drawing/2014/main" id="{7D26A8B7-A8F5-0D52-413F-B57AD253CC52}"/>
              </a:ext>
            </a:extLst>
          </p:cNvPr>
          <p:cNvSpPr txBox="1"/>
          <p:nvPr/>
        </p:nvSpPr>
        <p:spPr>
          <a:xfrm>
            <a:off x="1220936" y="4373872"/>
            <a:ext cx="5217091" cy="1169551"/>
          </a:xfrm>
          <a:prstGeom prst="rect">
            <a:avLst/>
          </a:prstGeom>
          <a:noFill/>
        </p:spPr>
        <p:txBody>
          <a:bodyPr wrap="square" rtlCol="0">
            <a:spAutoFit/>
          </a:bodyPr>
          <a:lstStyle/>
          <a:p>
            <a:pPr algn="l" rtl="0" fontAlgn="base"/>
            <a:r>
              <a:rPr lang="en-US" sz="1400" b="1" i="0">
                <a:solidFill>
                  <a:schemeClr val="tx1">
                    <a:lumMod val="90000"/>
                    <a:lumOff val="10000"/>
                  </a:schemeClr>
                </a:solidFill>
                <a:effectLst/>
                <a:latin typeface="Arial" panose="020B0604020202020204" pitchFamily="34" charset="0"/>
                <a:cs typeface="Arial" panose="020B0604020202020204" pitchFamily="34" charset="0"/>
              </a:rPr>
              <a:t>Uncertainty:</a:t>
            </a:r>
            <a:r>
              <a:rPr lang="en-US" sz="1400" b="0" i="0">
                <a:solidFill>
                  <a:schemeClr val="tx1">
                    <a:lumMod val="90000"/>
                    <a:lumOff val="10000"/>
                  </a:schemeClr>
                </a:solidFill>
                <a:effectLst/>
                <a:latin typeface="Arial" panose="020B0604020202020204" pitchFamily="34" charset="0"/>
                <a:cs typeface="Arial" panose="020B0604020202020204" pitchFamily="34" charset="0"/>
              </a:rPr>
              <a:t> Confidence level in the data is </a:t>
            </a:r>
            <a:r>
              <a:rPr lang="en-US" sz="1400" b="1" i="0">
                <a:solidFill>
                  <a:schemeClr val="tx1">
                    <a:lumMod val="90000"/>
                    <a:lumOff val="10000"/>
                  </a:schemeClr>
                </a:solidFill>
                <a:effectLst/>
                <a:latin typeface="Arial" panose="020B0604020202020204" pitchFamily="34" charset="0"/>
                <a:cs typeface="Arial" panose="020B0604020202020204" pitchFamily="34" charset="0"/>
              </a:rPr>
              <a:t>(XX%). </a:t>
            </a:r>
            <a:br>
              <a:rPr lang="en-US" sz="1400" b="1" i="0">
                <a:solidFill>
                  <a:schemeClr val="tx1">
                    <a:lumMod val="90000"/>
                    <a:lumOff val="10000"/>
                  </a:schemeClr>
                </a:solidFill>
                <a:effectLst/>
                <a:latin typeface="Arial" panose="020B0604020202020204" pitchFamily="34" charset="0"/>
                <a:cs typeface="Arial" panose="020B0604020202020204" pitchFamily="34" charset="0"/>
              </a:rPr>
            </a:br>
            <a:r>
              <a:rPr lang="en-US" sz="1400" b="0" i="0">
                <a:solidFill>
                  <a:schemeClr val="tx1">
                    <a:lumMod val="90000"/>
                    <a:lumOff val="10000"/>
                  </a:schemeClr>
                </a:solidFill>
                <a:effectLst/>
                <a:latin typeface="Arial" panose="020B0604020202020204" pitchFamily="34" charset="0"/>
                <a:cs typeface="Arial" panose="020B0604020202020204" pitchFamily="34" charset="0"/>
              </a:rPr>
              <a:t>There are factors that can affect this level, such as: </a:t>
            </a:r>
          </a:p>
          <a:p>
            <a:pPr marL="285750" indent="-165100" algn="l" rtl="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(Factor #1)</a:t>
            </a:r>
          </a:p>
          <a:p>
            <a:pPr marL="285750" indent="-16510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(Factor #2)</a:t>
            </a:r>
          </a:p>
          <a:p>
            <a:pPr marL="285750" indent="-165100" fontAlgn="base">
              <a:buFont typeface="Wingdings" pitchFamily="2" charset="2"/>
              <a:buChar char="§"/>
            </a:pPr>
            <a:r>
              <a:rPr lang="en-US" sz="1400" b="0" i="0">
                <a:solidFill>
                  <a:schemeClr val="tx1">
                    <a:lumMod val="90000"/>
                    <a:lumOff val="10000"/>
                  </a:schemeClr>
                </a:solidFill>
                <a:effectLst/>
                <a:latin typeface="Arial" panose="020B0604020202020204" pitchFamily="34" charset="0"/>
                <a:cs typeface="Arial" panose="020B0604020202020204" pitchFamily="34" charset="0"/>
              </a:rPr>
              <a:t>(Factor #3)</a:t>
            </a:r>
          </a:p>
        </p:txBody>
      </p:sp>
    </p:spTree>
    <p:extLst>
      <p:ext uri="{BB962C8B-B14F-4D97-AF65-F5344CB8AC3E}">
        <p14:creationId xmlns:p14="http://schemas.microsoft.com/office/powerpoint/2010/main" val="89798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69DC4C-022A-2FA6-082C-9A7BB3374C6F}"/>
              </a:ext>
            </a:extLst>
          </p:cNvPr>
          <p:cNvGraphicFramePr>
            <a:graphicFrameLocks noGrp="1"/>
          </p:cNvGraphicFramePr>
          <p:nvPr>
            <p:extLst>
              <p:ext uri="{D42A27DB-BD31-4B8C-83A1-F6EECF244321}">
                <p14:modId xmlns:p14="http://schemas.microsoft.com/office/powerpoint/2010/main" val="2744145079"/>
              </p:ext>
            </p:extLst>
          </p:nvPr>
        </p:nvGraphicFramePr>
        <p:xfrm>
          <a:off x="612964" y="429769"/>
          <a:ext cx="10984990" cy="5459161"/>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en-US" sz="1800"/>
                        <a:t>Risk Response</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en-US" sz="1200" b="1">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en-US" sz="1200" b="1">
                          <a:solidFill>
                            <a:schemeClr val="tx1">
                              <a:lumMod val="90000"/>
                              <a:lumOff val="10000"/>
                            </a:schemeClr>
                          </a:solidFill>
                        </a:rPr>
                        <a:t>Feasibility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en-US" sz="1200" b="1">
                          <a:solidFill>
                            <a:schemeClr val="tx1">
                              <a:lumMod val="90000"/>
                              <a:lumOff val="10000"/>
                            </a:schemeClr>
                          </a:solidFill>
                        </a:rPr>
                        <a:t>Residual 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en-US" sz="1200" b="1">
                          <a:solidFill>
                            <a:schemeClr val="tx1">
                              <a:lumMod val="90000"/>
                              <a:lumOff val="10000"/>
                            </a:schemeClr>
                          </a:solidFill>
                        </a:rPr>
                        <a:t>Avoid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a:solidFill>
                            <a:schemeClr val="dk1"/>
                          </a:solidFill>
                          <a:effectLst/>
                          <a:latin typeface="+mn-lt"/>
                          <a:ea typeface="+mn-ea"/>
                          <a:cs typeface="+mn-cs"/>
                        </a:rPr>
                        <a:t>[Possible/Not feasible]</a:t>
                      </a:r>
                      <a:r>
                        <a:rPr lang="en-US" sz="1200" b="1" i="0" kern="1200">
                          <a:solidFill>
                            <a:schemeClr val="dk1"/>
                          </a:solidFill>
                          <a:effectLst/>
                          <a:latin typeface="+mn-lt"/>
                          <a:ea typeface="+mn-ea"/>
                          <a:cs typeface="+mn-cs"/>
                        </a:rPr>
                        <a:t> – </a:t>
                      </a:r>
                      <a:r>
                        <a:rPr lang="en-US" sz="1200" b="0" i="1" kern="1200">
                          <a:solidFill>
                            <a:schemeClr val="dk1"/>
                          </a:solidFill>
                          <a:effectLst/>
                          <a:latin typeface="+mn-lt"/>
                          <a:ea typeface="+mn-ea"/>
                          <a:cs typeface="+mn-cs"/>
                        </a:rPr>
                        <a:t>[Elaboration on feasibility of avoiding the risk.]</a:t>
                      </a:r>
                      <a:r>
                        <a:rPr lang="en-US" sz="1200" b="0" i="0" kern="1200">
                          <a:solidFill>
                            <a:schemeClr val="dk1"/>
                          </a:solidFill>
                          <a:effectLst/>
                          <a:latin typeface="+mn-lt"/>
                          <a:ea typeface="+mn-ea"/>
                          <a:cs typeface="+mn-cs"/>
                        </a:rPr>
                        <a:t> </a:t>
                      </a:r>
                      <a:endParaRPr lang="en-US" sz="120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200">
                          <a:solidFill>
                            <a:schemeClr val="tx1">
                              <a:lumMod val="90000"/>
                              <a:lumOff val="10000"/>
                            </a:schemeClr>
                          </a:solidFill>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en-US" sz="1200" b="1">
                          <a:solidFill>
                            <a:schemeClr val="tx1">
                              <a:lumMod val="90000"/>
                              <a:lumOff val="10000"/>
                            </a:schemeClr>
                          </a:solidFill>
                        </a:rPr>
                        <a:t>Accept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a:solidFill>
                            <a:schemeClr val="dk1"/>
                          </a:solidFill>
                          <a:effectLst/>
                          <a:latin typeface="+mn-lt"/>
                          <a:ea typeface="+mn-ea"/>
                          <a:cs typeface="+mn-cs"/>
                        </a:rPr>
                        <a:t>[Possible/Not feasible]</a:t>
                      </a:r>
                      <a:r>
                        <a:rPr lang="en-US" sz="1200" b="1" i="0" kern="1200">
                          <a:solidFill>
                            <a:schemeClr val="dk1"/>
                          </a:solidFill>
                          <a:effectLst/>
                          <a:latin typeface="+mn-lt"/>
                          <a:ea typeface="+mn-ea"/>
                          <a:cs typeface="+mn-cs"/>
                        </a:rPr>
                        <a:t> – </a:t>
                      </a:r>
                      <a:r>
                        <a:rPr lang="en-US" sz="1200" b="0" i="1" kern="1200">
                          <a:solidFill>
                            <a:schemeClr val="dk1"/>
                          </a:solidFill>
                          <a:effectLst/>
                          <a:latin typeface="+mn-lt"/>
                          <a:ea typeface="+mn-ea"/>
                          <a:cs typeface="+mn-cs"/>
                        </a:rPr>
                        <a:t>[Elaboration on feasibility of accepting the risk.]</a:t>
                      </a:r>
                      <a:r>
                        <a:rPr lang="en-US" sz="1200" b="0" i="0" kern="1200">
                          <a:solidFill>
                            <a:schemeClr val="dk1"/>
                          </a:solidFill>
                          <a:effectLst/>
                          <a:latin typeface="+mn-lt"/>
                          <a:ea typeface="+mn-ea"/>
                          <a:cs typeface="+mn-cs"/>
                        </a:rPr>
                        <a:t> </a:t>
                      </a:r>
                      <a:endParaRPr lang="en-US"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pl-PL" sz="1200" b="1" i="0" kern="1200">
                          <a:solidFill>
                            <a:schemeClr val="dk1"/>
                          </a:solidFill>
                          <a:effectLst/>
                          <a:latin typeface="+mn-lt"/>
                          <a:ea typeface="+mn-ea"/>
                          <a:cs typeface="+mn-cs"/>
                        </a:rPr>
                        <a:t>ALE = </a:t>
                      </a:r>
                      <a:r>
                        <a:rPr lang="en-US" sz="1200" b="1" i="1" kern="1200">
                          <a:solidFill>
                            <a:schemeClr val="dk1"/>
                          </a:solidFill>
                          <a:effectLst/>
                          <a:latin typeface="+mn-lt"/>
                          <a:ea typeface="+mn-ea"/>
                          <a:cs typeface="+mn-cs"/>
                        </a:rPr>
                        <a:t>[</a:t>
                      </a:r>
                      <a:r>
                        <a:rPr lang="pl-PL" sz="1200" b="1" i="1" u="sng" kern="1200">
                          <a:solidFill>
                            <a:schemeClr val="dk1"/>
                          </a:solidFill>
                          <a:effectLst/>
                          <a:latin typeface="+mn-lt"/>
                          <a:ea typeface="+mn-ea"/>
                          <a:cs typeface="+mn-cs"/>
                        </a:rPr>
                        <a:t>$</a:t>
                      </a:r>
                      <a:r>
                        <a:rPr lang="en-US" sz="1200" b="1" i="1" u="sng" kern="1200">
                          <a:solidFill>
                            <a:schemeClr val="dk1"/>
                          </a:solidFill>
                          <a:effectLst/>
                          <a:latin typeface="+mn-lt"/>
                          <a:ea typeface="+mn-ea"/>
                          <a:cs typeface="+mn-cs"/>
                        </a:rPr>
                        <a:t>XX]</a:t>
                      </a:r>
                      <a:endParaRPr lang="en-US" sz="1200" i="1"/>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en-US" sz="1200" b="1">
                          <a:solidFill>
                            <a:schemeClr val="tx1">
                              <a:lumMod val="90000"/>
                              <a:lumOff val="10000"/>
                            </a:schemeClr>
                          </a:solidFill>
                        </a:rPr>
                        <a:t>Transfer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en-US" sz="1200" b="1" i="1" kern="1200">
                          <a:solidFill>
                            <a:schemeClr val="dk1"/>
                          </a:solidFill>
                          <a:effectLst/>
                          <a:latin typeface="+mn-lt"/>
                          <a:ea typeface="+mn-ea"/>
                          <a:cs typeface="+mn-cs"/>
                        </a:rPr>
                        <a:t>[Possible/Not feasible]</a:t>
                      </a:r>
                      <a:r>
                        <a:rPr lang="en-US" sz="1200" b="1" i="0" kern="1200">
                          <a:solidFill>
                            <a:schemeClr val="dk1"/>
                          </a:solidFill>
                          <a:effectLst/>
                          <a:latin typeface="+mn-lt"/>
                          <a:ea typeface="+mn-ea"/>
                          <a:cs typeface="+mn-cs"/>
                        </a:rPr>
                        <a:t> – </a:t>
                      </a:r>
                      <a:r>
                        <a:rPr lang="en-US" sz="1200" b="0" i="1" kern="1200">
                          <a:solidFill>
                            <a:schemeClr val="dk1"/>
                          </a:solidFill>
                          <a:effectLst/>
                          <a:latin typeface="+mn-lt"/>
                          <a:ea typeface="+mn-ea"/>
                          <a:cs typeface="+mn-cs"/>
                        </a:rPr>
                        <a:t>[Elaboration on feasibility of transferring the risk.]</a:t>
                      </a:r>
                      <a:r>
                        <a:rPr lang="en-US" sz="1200" b="0" i="0" kern="1200">
                          <a:solidFill>
                            <a:schemeClr val="dk1"/>
                          </a:solidFill>
                          <a:effectLst/>
                          <a:latin typeface="+mn-lt"/>
                          <a:ea typeface="+mn-ea"/>
                          <a:cs typeface="+mn-cs"/>
                        </a:rPr>
                        <a:t> </a:t>
                      </a:r>
                      <a:endParaRPr lang="en-US"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en-US" sz="1200" b="0" i="0" kern="1200">
                          <a:solidFill>
                            <a:schemeClr val="dk1"/>
                          </a:solidFill>
                          <a:effectLst/>
                          <a:latin typeface="+mn-lt"/>
                          <a:ea typeface="+mn-ea"/>
                          <a:cs typeface="+mn-cs"/>
                        </a:rPr>
                        <a:t>Uncertain. Depends on insurance premium and number of events. </a:t>
                      </a:r>
                    </a:p>
                    <a:p>
                      <a:pPr algn="ctr" rtl="0" fontAlgn="base"/>
                      <a:endParaRPr lang="en-US" sz="1200" b="0" i="0" kern="1200">
                        <a:solidFill>
                          <a:schemeClr val="dk1"/>
                        </a:solidFill>
                        <a:effectLst/>
                        <a:latin typeface="+mn-lt"/>
                        <a:ea typeface="+mn-ea"/>
                        <a:cs typeface="+mn-cs"/>
                      </a:endParaRPr>
                    </a:p>
                    <a:p>
                      <a:pPr algn="ctr" rtl="0" fontAlgn="base"/>
                      <a:r>
                        <a:rPr lang="en-US" sz="1200" b="0" i="0" kern="1200">
                          <a:solidFill>
                            <a:schemeClr val="dk1"/>
                          </a:solidFill>
                          <a:effectLst/>
                          <a:latin typeface="+mn-lt"/>
                          <a:ea typeface="+mn-ea"/>
                          <a:cs typeface="+mn-cs"/>
                        </a:rPr>
                        <a:t>Only </a:t>
                      </a:r>
                      <a:r>
                        <a:rPr lang="en-US" sz="1200" b="1" i="0" kern="1200">
                          <a:solidFill>
                            <a:schemeClr val="dk1"/>
                          </a:solidFill>
                          <a:effectLst/>
                          <a:latin typeface="+mn-lt"/>
                          <a:ea typeface="+mn-ea"/>
                          <a:cs typeface="+mn-cs"/>
                        </a:rPr>
                        <a:t>financial</a:t>
                      </a:r>
                      <a:r>
                        <a:rPr lang="en-US" sz="1200" b="0" i="0" kern="1200">
                          <a:solidFill>
                            <a:schemeClr val="dk1"/>
                          </a:solidFill>
                          <a:effectLst/>
                          <a:latin typeface="+mn-lt"/>
                          <a:ea typeface="+mn-ea"/>
                          <a:cs typeface="+mn-cs"/>
                        </a:rPr>
                        <a:t> risk is reduced. </a:t>
                      </a:r>
                      <a:endParaRPr lang="en-US" sz="1200" b="0" i="0" kern="1200" dirty="0">
                        <a:solidFill>
                          <a:schemeClr val="dk1"/>
                        </a:solidFill>
                        <a:effectLst/>
                        <a:latin typeface="+mn-lt"/>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6">
                  <a:txBody>
                    <a:bodyPr/>
                    <a:lstStyle/>
                    <a:p>
                      <a:pPr algn="ctr"/>
                      <a:r>
                        <a:rPr lang="en-US" sz="1200" b="1">
                          <a:solidFill>
                            <a:schemeClr val="bg1"/>
                          </a:solidFill>
                        </a:rPr>
                        <a:t>Mitigate (Recommended</a:t>
                      </a:r>
                      <a:r>
                        <a:rPr lang="en-US" sz="1200" b="1">
                          <a:solidFill>
                            <a:schemeClr val="tx1">
                              <a:lumMod val="90000"/>
                              <a:lumOff val="1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en-US" sz="1200" b="1">
                          <a:solidFill>
                            <a:schemeClr val="tx1">
                              <a:lumMod val="90000"/>
                              <a:lumOff val="10000"/>
                            </a:schemeClr>
                          </a:solidFill>
                        </a:rPr>
                        <a:t>Possible – see below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6">
                  <a:txBody>
                    <a:bodyPr/>
                    <a:lstStyle/>
                    <a:p>
                      <a:pPr algn="ctr" rtl="0" fontAlgn="base"/>
                      <a:r>
                        <a:rPr lang="en-US" sz="1200" b="0" i="0" kern="1200">
                          <a:solidFill>
                            <a:schemeClr val="dk1"/>
                          </a:solidFill>
                          <a:effectLst/>
                          <a:latin typeface="+mn-lt"/>
                          <a:ea typeface="+mn-ea"/>
                          <a:cs typeface="+mn-cs"/>
                        </a:rPr>
                        <a:t>An </a:t>
                      </a:r>
                      <a:r>
                        <a:rPr lang="en-US" sz="1200" b="0" i="1" kern="1200">
                          <a:solidFill>
                            <a:schemeClr val="dk1"/>
                          </a:solidFill>
                          <a:effectLst/>
                          <a:latin typeface="+mn-lt"/>
                          <a:ea typeface="+mn-ea"/>
                          <a:cs typeface="+mn-cs"/>
                        </a:rPr>
                        <a:t>[XX%]</a:t>
                      </a:r>
                      <a:r>
                        <a:rPr lang="en-US" sz="1200" b="0" i="0" kern="1200">
                          <a:solidFill>
                            <a:schemeClr val="dk1"/>
                          </a:solidFill>
                          <a:effectLst/>
                          <a:latin typeface="+mn-lt"/>
                          <a:ea typeface="+mn-ea"/>
                          <a:cs typeface="+mn-cs"/>
                        </a:rPr>
                        <a:t> reduction in ARO gives us a new ARO of </a:t>
                      </a:r>
                      <a:r>
                        <a:rPr lang="en-US" sz="1200" b="0" i="1" kern="1200">
                          <a:solidFill>
                            <a:schemeClr val="dk1"/>
                          </a:solidFill>
                          <a:effectLst/>
                          <a:latin typeface="+mn-lt"/>
                          <a:ea typeface="+mn-ea"/>
                          <a:cs typeface="+mn-cs"/>
                        </a:rPr>
                        <a:t>[XX]</a:t>
                      </a:r>
                      <a:r>
                        <a:rPr lang="en-US" sz="1200" b="0" i="0" kern="1200">
                          <a:solidFill>
                            <a:schemeClr val="dk1"/>
                          </a:solidFill>
                          <a:effectLst/>
                          <a:latin typeface="+mn-lt"/>
                          <a:ea typeface="+mn-ea"/>
                          <a:cs typeface="+mn-cs"/>
                        </a:rPr>
                        <a:t>. </a:t>
                      </a:r>
                    </a:p>
                    <a:p>
                      <a:pPr algn="ctr" rtl="0" fontAlgn="base"/>
                      <a:endParaRPr lang="en-US" sz="1200" b="0" i="0" kern="1200">
                        <a:solidFill>
                          <a:schemeClr val="dk1"/>
                        </a:solidFill>
                        <a:effectLst/>
                        <a:latin typeface="+mn-lt"/>
                        <a:ea typeface="+mn-ea"/>
                        <a:cs typeface="+mn-cs"/>
                      </a:endParaRPr>
                    </a:p>
                    <a:p>
                      <a:pPr algn="ctr" rtl="0" fontAlgn="base"/>
                      <a:r>
                        <a:rPr lang="en-US" sz="1200" b="0" i="1" kern="1200">
                          <a:solidFill>
                            <a:schemeClr val="dk1"/>
                          </a:solidFill>
                          <a:effectLst/>
                          <a:latin typeface="+mn-lt"/>
                          <a:ea typeface="+mn-ea"/>
                          <a:cs typeface="+mn-cs"/>
                        </a:rPr>
                        <a:t>-and/or-</a:t>
                      </a:r>
                    </a:p>
                    <a:p>
                      <a:pPr algn="ctr" rtl="0" fontAlgn="base"/>
                      <a:endParaRPr lang="en-US" sz="1200" b="0" i="0" kern="1200">
                        <a:solidFill>
                          <a:schemeClr val="dk1"/>
                        </a:solidFill>
                        <a:effectLst/>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0" i="0" kern="1200">
                          <a:solidFill>
                            <a:schemeClr val="dk1"/>
                          </a:solidFill>
                          <a:effectLst/>
                          <a:latin typeface="+mn-lt"/>
                          <a:ea typeface="+mn-ea"/>
                          <a:cs typeface="+mn-cs"/>
                        </a:rPr>
                        <a:t>An </a:t>
                      </a:r>
                      <a:r>
                        <a:rPr lang="en-US" sz="1200" b="0" i="1" kern="1200">
                          <a:solidFill>
                            <a:schemeClr val="dk1"/>
                          </a:solidFill>
                          <a:effectLst/>
                          <a:latin typeface="+mn-lt"/>
                          <a:ea typeface="+mn-ea"/>
                          <a:cs typeface="+mn-cs"/>
                        </a:rPr>
                        <a:t>[XX%]</a:t>
                      </a:r>
                      <a:r>
                        <a:rPr lang="en-US" sz="1200" b="0" i="0" kern="1200">
                          <a:solidFill>
                            <a:schemeClr val="dk1"/>
                          </a:solidFill>
                          <a:effectLst/>
                          <a:latin typeface="+mn-lt"/>
                          <a:ea typeface="+mn-ea"/>
                          <a:cs typeface="+mn-cs"/>
                        </a:rPr>
                        <a:t> reduction in EF gives us a new SLE of </a:t>
                      </a:r>
                      <a:r>
                        <a:rPr lang="en-US" sz="1200" b="0" i="1" kern="1200">
                          <a:solidFill>
                            <a:schemeClr val="dk1"/>
                          </a:solidFill>
                          <a:effectLst/>
                          <a:latin typeface="+mn-lt"/>
                          <a:ea typeface="+mn-ea"/>
                          <a:cs typeface="+mn-cs"/>
                        </a:rPr>
                        <a:t>[$XX]</a:t>
                      </a:r>
                      <a:r>
                        <a:rPr lang="en-US" sz="1200" b="0" i="0" kern="1200">
                          <a:solidFill>
                            <a:schemeClr val="dk1"/>
                          </a:solidFill>
                          <a:effectLst/>
                          <a:latin typeface="+mn-lt"/>
                          <a:ea typeface="+mn-ea"/>
                          <a:cs typeface="+mn-cs"/>
                        </a:rPr>
                        <a:t>. </a:t>
                      </a:r>
                    </a:p>
                    <a:p>
                      <a:pPr algn="ctr" rtl="0" fontAlgn="base"/>
                      <a:endParaRPr lang="en-US" sz="1200" b="0" i="0" kern="1200">
                        <a:solidFill>
                          <a:schemeClr val="dk1"/>
                        </a:solidFill>
                        <a:effectLst/>
                        <a:latin typeface="+mn-lt"/>
                        <a:ea typeface="+mn-ea"/>
                        <a:cs typeface="+mn-cs"/>
                      </a:endParaRPr>
                    </a:p>
                    <a:p>
                      <a:pPr algn="ctr" rtl="0" fontAlgn="base"/>
                      <a:r>
                        <a:rPr lang="en-US" sz="1200" b="1" i="0" kern="1200">
                          <a:solidFill>
                            <a:schemeClr val="dk1"/>
                          </a:solidFill>
                          <a:effectLst/>
                          <a:latin typeface="+mn-lt"/>
                          <a:ea typeface="+mn-ea"/>
                          <a:cs typeface="+mn-cs"/>
                        </a:rPr>
                        <a:t>New (residual) </a:t>
                      </a:r>
                      <a:br>
                        <a:rPr lang="en-US" sz="1200" b="1" i="0" kern="1200">
                          <a:solidFill>
                            <a:srgbClr val="231F20"/>
                          </a:solidFill>
                          <a:effectLst/>
                          <a:latin typeface="+mn-lt"/>
                          <a:ea typeface="+mn-ea"/>
                          <a:cs typeface="+mn-cs"/>
                        </a:rPr>
                      </a:br>
                      <a:r>
                        <a:rPr lang="en-US" sz="1200" b="1" i="0" kern="1200">
                          <a:solidFill>
                            <a:schemeClr val="dk1"/>
                          </a:solidFill>
                          <a:effectLst/>
                          <a:latin typeface="+mn-lt"/>
                          <a:ea typeface="+mn-ea"/>
                          <a:cs typeface="+mn-cs"/>
                        </a:rPr>
                        <a:t>ALE</a:t>
                      </a:r>
                      <a:r>
                        <a:rPr lang="en-US" sz="1200" b="0" i="0" kern="1200">
                          <a:solidFill>
                            <a:schemeClr val="dk1"/>
                          </a:solidFill>
                          <a:effectLst/>
                          <a:latin typeface="+mn-lt"/>
                          <a:ea typeface="+mn-ea"/>
                          <a:cs typeface="+mn-cs"/>
                        </a:rPr>
                        <a:t> = </a:t>
                      </a:r>
                      <a:r>
                        <a:rPr lang="en-US" sz="1200" b="0" i="1" kern="1200">
                          <a:solidFill>
                            <a:schemeClr val="dk1"/>
                          </a:solidFill>
                          <a:effectLst/>
                          <a:latin typeface="+mn-lt"/>
                          <a:ea typeface="+mn-ea"/>
                          <a:cs typeface="+mn-cs"/>
                        </a:rPr>
                        <a:t>[SLE]</a:t>
                      </a:r>
                      <a:r>
                        <a:rPr lang="en-US" sz="1200" b="0" i="0" kern="1200">
                          <a:solidFill>
                            <a:schemeClr val="dk1"/>
                          </a:solidFill>
                          <a:effectLst/>
                          <a:latin typeface="+mn-lt"/>
                          <a:ea typeface="+mn-ea"/>
                          <a:cs typeface="+mn-cs"/>
                        </a:rPr>
                        <a:t> x </a:t>
                      </a:r>
                      <a:r>
                        <a:rPr lang="en-US" sz="1200" b="0" i="1" kern="1200">
                          <a:solidFill>
                            <a:schemeClr val="dk1"/>
                          </a:solidFill>
                          <a:effectLst/>
                          <a:latin typeface="+mn-lt"/>
                          <a:ea typeface="+mn-ea"/>
                          <a:cs typeface="+mn-cs"/>
                        </a:rPr>
                        <a:t>[EF]</a:t>
                      </a:r>
                      <a:r>
                        <a:rPr lang="en-US" sz="1200" b="0" i="0" kern="1200">
                          <a:solidFill>
                            <a:schemeClr val="dk1"/>
                          </a:solidFill>
                          <a:effectLst/>
                          <a:latin typeface="+mn-lt"/>
                          <a:ea typeface="+mn-ea"/>
                          <a:cs typeface="+mn-cs"/>
                        </a:rPr>
                        <a:t> =</a:t>
                      </a:r>
                      <a:r>
                        <a:rPr lang="en-US" sz="1200" b="1" i="0" kern="1200">
                          <a:solidFill>
                            <a:schemeClr val="dk1"/>
                          </a:solidFill>
                          <a:effectLst/>
                          <a:latin typeface="+mn-lt"/>
                          <a:ea typeface="+mn-ea"/>
                          <a:cs typeface="+mn-cs"/>
                        </a:rPr>
                        <a:t> </a:t>
                      </a:r>
                      <a:r>
                        <a:rPr lang="en-US" sz="1200" b="1" i="1" u="sng" kern="1200">
                          <a:solidFill>
                            <a:schemeClr val="dk1"/>
                          </a:solidFill>
                          <a:effectLst/>
                          <a:latin typeface="+mn-lt"/>
                          <a:ea typeface="+mn-ea"/>
                          <a:cs typeface="+mn-cs"/>
                        </a:rPr>
                        <a:t>[ALE]</a:t>
                      </a:r>
                      <a:r>
                        <a:rPr lang="en-US" sz="1200" b="0" i="0" kern="1200">
                          <a:solidFill>
                            <a:schemeClr val="dk1"/>
                          </a:solidFill>
                          <a:effectLst/>
                          <a:latin typeface="+mn-lt"/>
                          <a:ea typeface="+mn-ea"/>
                          <a:cs typeface="+mn-cs"/>
                        </a:rPr>
                        <a:t> </a:t>
                      </a:r>
                      <a:endParaRPr lang="en-US" sz="1200" b="0" i="0" kern="1200" dirty="0">
                        <a:solidFill>
                          <a:schemeClr val="dk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en-US" sz="1200" b="1">
                          <a:solidFill>
                            <a:schemeClr val="tx1">
                              <a:lumMod val="90000"/>
                              <a:lumOff val="10000"/>
                            </a:schemeClr>
                          </a:solidFill>
                        </a:rPr>
                        <a:t>Costs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en-US" sz="1200" b="1">
                          <a:solidFill>
                            <a:schemeClr val="tx1">
                              <a:lumMod val="90000"/>
                              <a:lumOff val="10000"/>
                            </a:schemeClr>
                          </a:solidFill>
                        </a:rPr>
                        <a:t>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en-US" sz="1200" i="1"/>
                        <a:t>[Cost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a:t>[$XX]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4">
                  <a:txBody>
                    <a:bodyPr/>
                    <a:lstStyle/>
                    <a:p>
                      <a:pPr algn="ctr"/>
                      <a:r>
                        <a:rPr lang="en-US" sz="1200">
                          <a:solidFill>
                            <a:schemeClr val="tx1">
                              <a:lumMod val="90000"/>
                              <a:lumOff val="10000"/>
                            </a:schemeClr>
                          </a:solidFill>
                        </a:rPr>
                        <a:t>Est. [XX%] reduction in likelihood</a:t>
                      </a:r>
                      <a:br>
                        <a:rPr lang="en-US" sz="1200">
                          <a:solidFill>
                            <a:srgbClr val="3B3436"/>
                          </a:solidFill>
                        </a:rPr>
                      </a:br>
                      <a:r>
                        <a:rPr lang="en-US" sz="1200">
                          <a:solidFill>
                            <a:schemeClr val="tx1">
                              <a:lumMod val="90000"/>
                              <a:lumOff val="10000"/>
                            </a:schemeClr>
                          </a:solidFill>
                        </a:rPr>
                        <a:t>of insider threat incidents.</a:t>
                      </a:r>
                      <a:endParaRPr lang="en-US" sz="1200" dirty="0">
                        <a:solidFill>
                          <a:schemeClr val="tx1">
                            <a:lumMod val="90000"/>
                            <a:lumOff val="1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en-US" sz="1200" i="1"/>
                        <a:t>[Cost #2]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a:t>[$XX]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en-US" sz="1200" i="1"/>
                        <a:t>[Etc.]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i="1"/>
                        <a:t>[$XX]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en-US" sz="1200" b="1"/>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1" i="1"/>
                        <a:t>[$XX]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bl>
          </a:graphicData>
        </a:graphic>
      </p:graphicFrame>
    </p:spTree>
    <p:extLst>
      <p:ext uri="{BB962C8B-B14F-4D97-AF65-F5344CB8AC3E}">
        <p14:creationId xmlns:p14="http://schemas.microsoft.com/office/powerpoint/2010/main" val="374012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9CF41-2564-FA24-9FA9-920921B23006}"/>
              </a:ext>
            </a:extLst>
          </p:cNvPr>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1964890758"/>
      </p:ext>
    </p:extLst>
  </p:cSld>
  <p:clrMapOvr>
    <a:masterClrMapping/>
  </p:clrMapOvr>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Props1.xml><?xml version="1.0" encoding="utf-8"?>
<ds:datastoreItem xmlns:ds="http://schemas.openxmlformats.org/officeDocument/2006/customXml" ds:itemID="{235490CA-BAB9-4260-9D8A-AB26E214F4FF}">
  <ds:schemaRefs>
    <ds:schemaRef ds:uri="bd2db370-3fdd-4f5b-bdac-829abca11e3e"/>
    <ds:schemaRef ds:uri="cce0c20c-2a0a-40d7-b79c-c34288d2d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77EAB8-41EC-4E76-BA90-2170B2404B9E}">
  <ds:schemaRefs>
    <ds:schemaRef ds:uri="http://schemas.microsoft.com/sharepoint/v3/contenttype/forms"/>
  </ds:schemaRefs>
</ds:datastoreItem>
</file>

<file path=customXml/itemProps3.xml><?xml version="1.0" encoding="utf-8"?>
<ds:datastoreItem xmlns:ds="http://schemas.openxmlformats.org/officeDocument/2006/customXml" ds:itemID="{BCB0EF9E-F3DB-46E2-8E0E-2E5173DFB725}">
  <ds:schemaRefs>
    <ds:schemaRef ds:uri="5fdd1cf4-3cc0-4432-a7a2-7109790f3d31"/>
    <ds:schemaRef ds:uri="bd2db370-3fdd-4f5b-bdac-829abca11e3e"/>
    <ds:schemaRef ds:uri="cce0c20c-2a0a-40d7-b79c-c34288d2daf8"/>
    <ds:schemaRef ds:uri="da53939c-dcd9-44dd-ac85-d0bd4e15d9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IVANTI-2021</Template>
  <TotalTime>0</TotalTime>
  <Words>1174</Words>
  <Application>Microsoft Office PowerPoint</Application>
  <PresentationFormat>Breitbild</PresentationFormat>
  <Paragraphs>144</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IVANTI-2023</vt:lpstr>
      <vt:lpstr>PowerPoint-Präsentation</vt:lpstr>
      <vt:lpstr>PowerPoint-Präsentation</vt:lpstr>
      <vt:lpstr>BYOD data leakage risk assessment and response</vt:lpstr>
      <vt:lpstr>Risk assessment</vt:lpstr>
      <vt:lpstr>PowerPoint-Präsentation</vt:lpstr>
      <vt:lpstr>[Problem] risk assessment and response</vt:lpstr>
      <vt:lpstr>Risk assessment</vt:lpstr>
      <vt:lpstr>PowerPoint-Präsentation</vt:lpstr>
      <vt:lpstr>PowerPoint-Präsentation</vt:lpstr>
      <vt:lpstr>Definitions</vt:lpstr>
      <vt:lpstr>Risk responses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Fred Gosker</cp:lastModifiedBy>
  <cp:revision>14</cp:revision>
  <dcterms:created xsi:type="dcterms:W3CDTF">2022-05-19T22:05:45Z</dcterms:created>
  <dcterms:modified xsi:type="dcterms:W3CDTF">2025-04-11T09:13:01Z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