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8686"/>
    <a:srgbClr val="86E500"/>
    <a:srgbClr val="94C9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0" autoAdjust="0"/>
    <p:restoredTop sz="94660"/>
  </p:normalViewPr>
  <p:slideViewPr>
    <p:cSldViewPr snapToGrid="0">
      <p:cViewPr>
        <p:scale>
          <a:sx n="160" d="100"/>
          <a:sy n="160" d="100"/>
        </p:scale>
        <p:origin x="1212" y="-17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618CF-FFED-4233-B0E2-8EE7C160BDBB}"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4173279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618CF-FFED-4233-B0E2-8EE7C160BDBB}"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269170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618CF-FFED-4233-B0E2-8EE7C160BDBB}"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2169070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618CF-FFED-4233-B0E2-8EE7C160BDBB}"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54134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0618CF-FFED-4233-B0E2-8EE7C160BDBB}" type="datetimeFigureOut">
              <a:rPr lang="en-GB" smtClean="0"/>
              <a:t>06/01/2017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157134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618CF-FFED-4233-B0E2-8EE7C160BDBB}" type="datetimeFigureOut">
              <a:rPr lang="en-GB" smtClean="0"/>
              <a:t>06/01/2017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348994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618CF-FFED-4233-B0E2-8EE7C160BDBB}" type="datetimeFigureOut">
              <a:rPr lang="en-GB" smtClean="0"/>
              <a:t>06/01/2017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443594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618CF-FFED-4233-B0E2-8EE7C160BDBB}" type="datetimeFigureOut">
              <a:rPr lang="en-GB" smtClean="0"/>
              <a:t>06/01/2017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348962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618CF-FFED-4233-B0E2-8EE7C160BDBB}" type="datetimeFigureOut">
              <a:rPr lang="en-GB" smtClean="0"/>
              <a:t>06/01/2017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220691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50618CF-FFED-4233-B0E2-8EE7C160BDBB}" type="datetimeFigureOut">
              <a:rPr lang="en-GB" smtClean="0"/>
              <a:t>06/01/2017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3817649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50618CF-FFED-4233-B0E2-8EE7C160BDBB}" type="datetimeFigureOut">
              <a:rPr lang="en-GB" smtClean="0"/>
              <a:t>06/01/2017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A62BC-028A-4EB5-B8BD-C47937E080A2}" type="slidenum">
              <a:rPr lang="en-GB" smtClean="0"/>
              <a:t>‹#›</a:t>
            </a:fld>
            <a:endParaRPr lang="en-GB"/>
          </a:p>
        </p:txBody>
      </p:sp>
    </p:spTree>
    <p:extLst>
      <p:ext uri="{BB962C8B-B14F-4D97-AF65-F5344CB8AC3E}">
        <p14:creationId xmlns:p14="http://schemas.microsoft.com/office/powerpoint/2010/main" val="529879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0618CF-FFED-4233-B0E2-8EE7C160BDBB}" type="datetimeFigureOut">
              <a:rPr lang="en-GB" smtClean="0"/>
              <a:t>06/01/2017</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D8A62BC-028A-4EB5-B8BD-C47937E080A2}" type="slidenum">
              <a:rPr lang="en-GB" smtClean="0"/>
              <a:t>‹#›</a:t>
            </a:fld>
            <a:endParaRPr lang="en-GB"/>
          </a:p>
        </p:txBody>
      </p:sp>
    </p:spTree>
    <p:extLst>
      <p:ext uri="{BB962C8B-B14F-4D97-AF65-F5344CB8AC3E}">
        <p14:creationId xmlns:p14="http://schemas.microsoft.com/office/powerpoint/2010/main" val="1120971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iwanttoknowmore@appsense.com" TargetMode="External"/><Relationship Id="rId4" Type="http://schemas.openxmlformats.org/officeDocument/2006/relationships/hyperlink" Target="http://www.appsense.com/DataNo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838" y="182754"/>
            <a:ext cx="3429000" cy="853567"/>
          </a:xfrm>
          <a:prstGeom prst="rect">
            <a:avLst/>
          </a:prstGeom>
        </p:spPr>
        <p:txBody>
          <a:bodyPr>
            <a:spAutoFit/>
          </a:bodyPr>
          <a:lstStyle/>
          <a:p>
            <a:pPr>
              <a:lnSpc>
                <a:spcPct val="107000"/>
              </a:lnSpc>
              <a:spcAft>
                <a:spcPts val="800"/>
              </a:spcAft>
            </a:pPr>
            <a:r>
              <a:rPr lang="en-GB" sz="2000" b="1" dirty="0">
                <a:solidFill>
                  <a:srgbClr val="86E500"/>
                </a:solidFill>
                <a:latin typeface="Segoe UI" panose="020B0502040204020203" pitchFamily="34" charset="0"/>
                <a:ea typeface="Calibri" panose="020F0502020204030204" pitchFamily="34" charset="0"/>
                <a:cs typeface="Times New Roman" panose="02020603050405020304" pitchFamily="18" charset="0"/>
              </a:rPr>
              <a:t>Product Datasheet</a:t>
            </a:r>
            <a:endParaRPr lang="en-GB" sz="1600" dirty="0">
              <a:solidFill>
                <a:srgbClr val="86E5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Segoe UI" panose="020B0502040204020203" pitchFamily="34" charset="0"/>
                <a:ea typeface="Calibri" panose="020F0502020204030204" pitchFamily="34" charset="0"/>
                <a:cs typeface="Times New Roman" panose="02020603050405020304" pitchFamily="18" charset="0"/>
              </a:rPr>
              <a:t>AppSense DataNow 4.1</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6839" y="182754"/>
            <a:ext cx="1524003" cy="377953"/>
          </a:xfrm>
          <a:prstGeom prst="rect">
            <a:avLst/>
          </a:prstGeom>
        </p:spPr>
      </p:pic>
      <p:pic>
        <p:nvPicPr>
          <p:cNvPr id="6" name="Picture 5"/>
          <p:cNvPicPr>
            <a:picLocks noChangeAspect="1"/>
          </p:cNvPicPr>
          <p:nvPr/>
        </p:nvPicPr>
        <p:blipFill>
          <a:blip r:embed="rId3"/>
          <a:stretch>
            <a:fillRect/>
          </a:stretch>
        </p:blipFill>
        <p:spPr>
          <a:xfrm>
            <a:off x="2430157" y="1205863"/>
            <a:ext cx="3990476" cy="1657143"/>
          </a:xfrm>
          <a:prstGeom prst="rect">
            <a:avLst/>
          </a:prstGeom>
        </p:spPr>
      </p:pic>
      <p:sp>
        <p:nvSpPr>
          <p:cNvPr id="7" name="Rectangle 6"/>
          <p:cNvSpPr/>
          <p:nvPr/>
        </p:nvSpPr>
        <p:spPr>
          <a:xfrm>
            <a:off x="162838" y="1205863"/>
            <a:ext cx="2630466" cy="1662596"/>
          </a:xfrm>
          <a:prstGeom prst="rect">
            <a:avLst/>
          </a:prstGeom>
          <a:solidFill>
            <a:srgbClr val="86E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13151" y="1352811"/>
            <a:ext cx="3432131" cy="923330"/>
          </a:xfrm>
          <a:prstGeom prst="rect">
            <a:avLst/>
          </a:prstGeom>
          <a:noFill/>
        </p:spPr>
        <p:txBody>
          <a:bodyPr wrap="square" rtlCol="0">
            <a:spAutoFit/>
          </a:bodyPr>
          <a:lstStyle/>
          <a:p>
            <a:r>
              <a:rPr lang="en-GB" b="1" dirty="0">
                <a:solidFill>
                  <a:schemeClr val="bg1"/>
                </a:solidFill>
                <a:latin typeface="Segoe UI" panose="020B0502040204020203" pitchFamily="34" charset="0"/>
                <a:ea typeface="Calibri" panose="020F0502020204030204" pitchFamily="34" charset="0"/>
                <a:cs typeface="Times New Roman" panose="02020603050405020304" pitchFamily="18" charset="0"/>
              </a:rPr>
              <a:t>Effortless data migration and secure file sync</a:t>
            </a:r>
            <a:endPar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9" name="TextBox 8"/>
          <p:cNvSpPr txBox="1"/>
          <p:nvPr/>
        </p:nvSpPr>
        <p:spPr>
          <a:xfrm>
            <a:off x="224751" y="3032548"/>
            <a:ext cx="2370812" cy="2308324"/>
          </a:xfrm>
          <a:prstGeom prst="rect">
            <a:avLst/>
          </a:prstGeom>
          <a:noFill/>
        </p:spPr>
        <p:txBody>
          <a:bodyPr wrap="square" rtlCol="0">
            <a:spAutoFit/>
          </a:bodyPr>
          <a:lstStyle/>
          <a:p>
            <a:r>
              <a:rPr lang="en-GB" sz="900" b="1" dirty="0">
                <a:latin typeface="Segoe UI" panose="020B0502040204020203" pitchFamily="34" charset="0"/>
                <a:ea typeface="Segoe UI Black" panose="020B0A02040204020203" pitchFamily="34" charset="0"/>
                <a:cs typeface="Segoe UI" panose="020B0502040204020203" pitchFamily="34" charset="0"/>
              </a:rPr>
              <a:t>Key Features:</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Fast and simple file migration for desktop transformation or Windows migrations projects</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Eliminate data sprawl by syncing user files from local endpoints to either on-premises storage or Microsoft OneDrive cloud storage</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Total file sync coverage including Microsoft Outlook .pst files</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Granular sync and access policy control</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Secure enterprise file access, sync and sharing from any device including Windows, Mac, iOS, Android and the Web.</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Encryption of data both in transit and at rest on mobile devices</a:t>
            </a:r>
          </a:p>
        </p:txBody>
      </p:sp>
      <p:sp>
        <p:nvSpPr>
          <p:cNvPr id="10" name="TextBox 9"/>
          <p:cNvSpPr txBox="1"/>
          <p:nvPr/>
        </p:nvSpPr>
        <p:spPr>
          <a:xfrm>
            <a:off x="162838" y="5504961"/>
            <a:ext cx="2494638" cy="1892826"/>
          </a:xfrm>
          <a:prstGeom prst="rect">
            <a:avLst/>
          </a:prstGeom>
          <a:noFill/>
        </p:spPr>
        <p:txBody>
          <a:bodyPr wrap="square" rtlCol="0">
            <a:spAutoFit/>
          </a:bodyPr>
          <a:lstStyle/>
          <a:p>
            <a:r>
              <a:rPr lang="en-GB" sz="900" b="1" dirty="0">
                <a:latin typeface="Segoe UI" panose="020B0502040204020203" pitchFamily="34" charset="0"/>
                <a:ea typeface="Segoe UI Black" panose="020B0A02040204020203" pitchFamily="34" charset="0"/>
                <a:cs typeface="Segoe UI" panose="020B0502040204020203" pitchFamily="34" charset="0"/>
              </a:rPr>
              <a:t>Key Benefits:</a:t>
            </a:r>
          </a:p>
          <a:p>
            <a:pPr marL="171450" indent="-171450">
              <a:buFont typeface="Wingdings"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Effortless file migration to Windows 10 desktops</a:t>
            </a:r>
            <a:endParaRPr lang="en-US" sz="900" dirty="0"/>
          </a:p>
          <a:p>
            <a:pPr marL="171450" indent="-171450">
              <a:buFont typeface="Wingdings" charset="2"/>
              <a:buChar char="§"/>
            </a:pPr>
            <a:r>
              <a:rPr lang="en-US" sz="900" dirty="0"/>
              <a:t>Provide desktop that does not need user training</a:t>
            </a:r>
          </a:p>
          <a:p>
            <a:pPr marL="171450" indent="-171450">
              <a:buFont typeface="Wingdings" charset="2"/>
              <a:buChar char="§"/>
            </a:pPr>
            <a:r>
              <a:rPr lang="en-US" sz="900" dirty="0"/>
              <a:t>Centrally report on all access</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Rapid deployment with no new storage required</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Utilise existing backup, disaster recovery and business continuity measures</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End-to-end data security and network control</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Satisfy data governance and compliance</a:t>
            </a:r>
          </a:p>
          <a:p>
            <a:pPr marL="171450" indent="-171450">
              <a:buFont typeface="Wingdings" panose="05000000000000000000" pitchFamily="2" charset="2"/>
              <a:buChar char="§"/>
            </a:pPr>
            <a:r>
              <a:rPr lang="en-GB" sz="900" dirty="0">
                <a:latin typeface="Segoe UI" panose="020B0502040204020203" pitchFamily="34" charset="0"/>
                <a:ea typeface="Segoe UI Black" panose="020B0A02040204020203" pitchFamily="34" charset="0"/>
                <a:cs typeface="Segoe UI" panose="020B0502040204020203" pitchFamily="34" charset="0"/>
              </a:rPr>
              <a:t>Future-proof as your storage needs change</a:t>
            </a:r>
          </a:p>
        </p:txBody>
      </p:sp>
      <p:grpSp>
        <p:nvGrpSpPr>
          <p:cNvPr id="2" name="Group 1"/>
          <p:cNvGrpSpPr/>
          <p:nvPr/>
        </p:nvGrpSpPr>
        <p:grpSpPr>
          <a:xfrm>
            <a:off x="162838" y="7741529"/>
            <a:ext cx="2494638" cy="1892826"/>
            <a:chOff x="162838" y="7934325"/>
            <a:chExt cx="2494638" cy="1892826"/>
          </a:xfrm>
        </p:grpSpPr>
        <p:sp>
          <p:nvSpPr>
            <p:cNvPr id="11" name="TextBox 10"/>
            <p:cNvSpPr txBox="1"/>
            <p:nvPr/>
          </p:nvSpPr>
          <p:spPr>
            <a:xfrm>
              <a:off x="162838" y="7934325"/>
              <a:ext cx="2494638" cy="1892826"/>
            </a:xfrm>
            <a:prstGeom prst="rect">
              <a:avLst/>
            </a:prstGeom>
            <a:solidFill>
              <a:schemeClr val="tx2">
                <a:lumMod val="20000"/>
                <a:lumOff val="80000"/>
              </a:schemeClr>
            </a:solidFill>
          </p:spPr>
          <p:txBody>
            <a:bodyPr wrap="square" rtlCol="0">
              <a:spAutoFit/>
            </a:bodyPr>
            <a:lstStyle/>
            <a:p>
              <a:r>
                <a:rPr lang="en-GB" sz="900" b="1" dirty="0">
                  <a:latin typeface="Segoe UI" panose="020B0502040204020203" pitchFamily="34" charset="0"/>
                  <a:cs typeface="Segoe UI" panose="020B0502040204020203" pitchFamily="34" charset="0"/>
                </a:rPr>
                <a:t>About AppSense </a:t>
              </a:r>
            </a:p>
            <a:p>
              <a:endParaRPr lang="en-GB" sz="900" dirty="0">
                <a:latin typeface="Segoe UI" panose="020B0502040204020203" pitchFamily="34" charset="0"/>
                <a:cs typeface="Segoe UI" panose="020B0502040204020203" pitchFamily="34" charset="0"/>
              </a:endParaRPr>
            </a:p>
            <a:p>
              <a:r>
                <a:rPr lang="en-GB" sz="900" dirty="0">
                  <a:latin typeface="Segoe UI" panose="020B0502040204020203" pitchFamily="34" charset="0"/>
                  <a:cs typeface="Segoe UI" panose="020B0502040204020203" pitchFamily="34" charset="0"/>
                </a:rPr>
                <a:t>AppSense is the leading provider of User Environment Management solutions for the secure endpoint. AppSense technology allows IT to secure and simplify workspace control at scale across physical, virtual and cloud-delivered desktops. AppSense solutions have been deployed by 3,600 enterprises worldwide to 9 million endpoints. AppSense is now part of the LANDESK family with offices around the world. For more information please visit </a:t>
              </a:r>
              <a:r>
                <a:rPr lang="en-GB" sz="900" u="sng" dirty="0">
                  <a:latin typeface="Segoe UI" panose="020B0502040204020203" pitchFamily="34" charset="0"/>
                  <a:cs typeface="Segoe UI" panose="020B0502040204020203" pitchFamily="34" charset="0"/>
                </a:rPr>
                <a:t>www.appsense.com.</a:t>
              </a:r>
              <a:endParaRPr lang="en-GB" sz="900" dirty="0">
                <a:latin typeface="Segoe UI" panose="020B0502040204020203" pitchFamily="34" charset="0"/>
                <a:ea typeface="Segoe UI Black" panose="020B0A02040204020203" pitchFamily="34" charset="0"/>
                <a:cs typeface="Segoe UI" panose="020B0502040204020203" pitchFamily="34" charset="0"/>
              </a:endParaRPr>
            </a:p>
          </p:txBody>
        </p:sp>
        <p:cxnSp>
          <p:nvCxnSpPr>
            <p:cNvPr id="13" name="Straight Connector 12"/>
            <p:cNvCxnSpPr/>
            <p:nvPr/>
          </p:nvCxnSpPr>
          <p:spPr>
            <a:xfrm flipH="1" flipV="1">
              <a:off x="162838" y="7934325"/>
              <a:ext cx="2494638" cy="8747"/>
            </a:xfrm>
            <a:prstGeom prst="line">
              <a:avLst/>
            </a:prstGeom>
            <a:ln w="12700">
              <a:solidFill>
                <a:srgbClr val="86E500"/>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2793304" y="3032548"/>
            <a:ext cx="3912296" cy="6878806"/>
          </a:xfrm>
          <a:prstGeom prst="rect">
            <a:avLst/>
          </a:prstGeom>
          <a:noFill/>
        </p:spPr>
        <p:txBody>
          <a:bodyPr wrap="square" rtlCol="0">
            <a:spAutoFit/>
          </a:bodyPr>
          <a:lstStyle/>
          <a:p>
            <a:r>
              <a:rPr lang="en-GB" sz="900" dirty="0">
                <a:latin typeface="Segoe UI" panose="020B0502040204020203" pitchFamily="34" charset="0"/>
                <a:cs typeface="Segoe UI" panose="020B0502040204020203" pitchFamily="34" charset="0"/>
              </a:rPr>
              <a:t>AppSense DataNow enables simple, secure file sync and migration of corporate data, no matter where it resides. DataNow is the only file sync and migration solution that delivers a completely native end user experience, without requiring IT to change any existing management or storage infrastructure. </a:t>
            </a: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r>
              <a:rPr lang="en-GB" sz="900" dirty="0">
                <a:latin typeface="Segoe UI" panose="020B0502040204020203" pitchFamily="34" charset="0"/>
                <a:cs typeface="Segoe UI" panose="020B0502040204020203" pitchFamily="34" charset="0"/>
              </a:rPr>
              <a:t>Has your IT department struggled to cope with the burden of ensuring users’ files are accessible during and after desktop transformation projects including:</a:t>
            </a:r>
          </a:p>
          <a:p>
            <a:endParaRPr lang="en-GB" sz="900" dirty="0">
              <a:latin typeface="Segoe UI" panose="020B0502040204020203" pitchFamily="34" charset="0"/>
              <a:cs typeface="Segoe UI" panose="020B0502040204020203" pitchFamily="34" charset="0"/>
            </a:endParaRPr>
          </a:p>
          <a:p>
            <a:pPr marL="628650" lvl="1" indent="-171450">
              <a:buFont typeface="Wingdings" panose="05000000000000000000" pitchFamily="2" charset="2"/>
              <a:buChar char="§"/>
            </a:pPr>
            <a:r>
              <a:rPr lang="en-GB" sz="900" dirty="0">
                <a:latin typeface="Segoe UI" panose="020B0502040204020203" pitchFamily="34" charset="0"/>
                <a:cs typeface="Segoe UI" panose="020B0502040204020203" pitchFamily="34" charset="0"/>
              </a:rPr>
              <a:t>Operating System upgrades and re-imaging?</a:t>
            </a:r>
          </a:p>
          <a:p>
            <a:pPr marL="628650" lvl="1" indent="-171450">
              <a:buFont typeface="Wingdings" panose="05000000000000000000" pitchFamily="2" charset="2"/>
              <a:buChar char="§"/>
            </a:pPr>
            <a:r>
              <a:rPr lang="en-GB" sz="900" dirty="0">
                <a:latin typeface="Segoe UI" panose="020B0502040204020203" pitchFamily="34" charset="0"/>
                <a:cs typeface="Segoe UI" panose="020B0502040204020203" pitchFamily="34" charset="0"/>
              </a:rPr>
              <a:t>Hardware refreshes and desktop migrations?</a:t>
            </a:r>
          </a:p>
          <a:p>
            <a:pPr marL="628650" lvl="1" indent="-171450">
              <a:buFont typeface="Wingdings" panose="05000000000000000000" pitchFamily="2" charset="2"/>
              <a:buChar char="§"/>
            </a:pPr>
            <a:r>
              <a:rPr lang="en-GB" sz="900" dirty="0">
                <a:latin typeface="Segoe UI" panose="020B0502040204020203" pitchFamily="34" charset="0"/>
                <a:cs typeface="Segoe UI" panose="020B0502040204020203" pitchFamily="34" charset="0"/>
              </a:rPr>
              <a:t>Hardware replacements and break-fix issues?</a:t>
            </a:r>
          </a:p>
          <a:p>
            <a:pPr marL="628650" lvl="1" indent="-171450">
              <a:buFont typeface="Wingdings" panose="05000000000000000000" pitchFamily="2" charset="2"/>
              <a:buChar char="§"/>
            </a:pPr>
            <a:r>
              <a:rPr lang="en-GB" sz="900" dirty="0">
                <a:latin typeface="Segoe UI" panose="020B0502040204020203" pitchFamily="34" charset="0"/>
                <a:cs typeface="Segoe UI" panose="020B0502040204020203" pitchFamily="34" charset="0"/>
              </a:rPr>
              <a:t>Multi-endpoint access requirements such as physical to virtual desktops or shared workstations?</a:t>
            </a:r>
          </a:p>
          <a:p>
            <a:pPr marL="171450" indent="-171450">
              <a:buFont typeface="Wingdings" panose="05000000000000000000" pitchFamily="2" charset="2"/>
              <a:buChar char="§"/>
            </a:pPr>
            <a:endParaRPr lang="en-GB" sz="900" dirty="0">
              <a:latin typeface="Segoe UI" panose="020B0502040204020203" pitchFamily="34" charset="0"/>
              <a:cs typeface="Segoe UI" panose="020B0502040204020203" pitchFamily="34" charset="0"/>
            </a:endParaRPr>
          </a:p>
          <a:p>
            <a:r>
              <a:rPr lang="en-GB" sz="900" dirty="0">
                <a:latin typeface="Segoe UI" panose="020B0502040204020203" pitchFamily="34" charset="0"/>
                <a:cs typeface="Segoe UI" panose="020B0502040204020203" pitchFamily="34" charset="0"/>
              </a:rPr>
              <a:t>With DataNow, migration of users’ data is a simple, stress-free task that, once initiated, means IT is instantly prepared for any future migration projects. In addition, the file migration and sync process is 100% unobtrusive to your users.</a:t>
            </a:r>
          </a:p>
          <a:p>
            <a:endParaRPr lang="en-GB" sz="900" dirty="0">
              <a:latin typeface="Segoe UI" panose="020B0502040204020203" pitchFamily="34" charset="0"/>
              <a:cs typeface="Segoe UI" panose="020B0502040204020203" pitchFamily="34" charset="0"/>
            </a:endParaRPr>
          </a:p>
          <a:p>
            <a:r>
              <a:rPr lang="en-GB" sz="900" dirty="0">
                <a:latin typeface="Segoe UI" panose="020B0502040204020203" pitchFamily="34" charset="0"/>
                <a:cs typeface="Segoe UI" panose="020B0502040204020203" pitchFamily="34" charset="0"/>
              </a:rPr>
              <a:t>Now, users get secure access to their data irrespective of which device they log on to or how they access their desktops.</a:t>
            </a:r>
          </a:p>
          <a:p>
            <a:endParaRPr lang="en-GB" sz="900" dirty="0">
              <a:latin typeface="Segoe UI" panose="020B0502040204020203" pitchFamily="34" charset="0"/>
              <a:cs typeface="Segoe UI" panose="020B0502040204020203" pitchFamily="34" charset="0"/>
            </a:endParaRPr>
          </a:p>
          <a:p>
            <a:r>
              <a:rPr lang="en-GB" sz="900" dirty="0">
                <a:latin typeface="Segoe UI" panose="020B0502040204020203" pitchFamily="34" charset="0"/>
                <a:cs typeface="Segoe UI" panose="020B0502040204020203" pitchFamily="34" charset="0"/>
              </a:rPr>
              <a:t>Questions on how to handle Data sprawl associated with users saving files to their local devices are now answered, as local files and folders can be effortlessly synced to your on-premises data storage or directly to cloud storage, leveraging your existing investments in Office 365 and OneDrive for Business.</a:t>
            </a:r>
          </a:p>
          <a:p>
            <a:endParaRPr lang="en-GB" sz="900" dirty="0">
              <a:latin typeface="Segoe UI" panose="020B0502040204020203" pitchFamily="34" charset="0"/>
              <a:cs typeface="Segoe UI" panose="020B0502040204020203" pitchFamily="34" charset="0"/>
            </a:endParaRPr>
          </a:p>
          <a:p>
            <a:r>
              <a:rPr lang="en-GB" sz="900" dirty="0">
                <a:latin typeface="Segoe UI" panose="020B0502040204020203" pitchFamily="34" charset="0"/>
                <a:cs typeface="Segoe UI" panose="020B0502040204020203" pitchFamily="34" charset="0"/>
              </a:rPr>
              <a:t>And since DataNow easily integrates with your existing IT infrastructure, there is zero impact on your existing data storage, redundancy, disaster recovery and business continuity plans.</a:t>
            </a:r>
          </a:p>
        </p:txBody>
      </p:sp>
      <p:pic>
        <p:nvPicPr>
          <p:cNvPr id="3" name="Picture 2"/>
          <p:cNvPicPr>
            <a:picLocks noChangeAspect="1"/>
          </p:cNvPicPr>
          <p:nvPr/>
        </p:nvPicPr>
        <p:blipFill>
          <a:blip r:embed="rId4"/>
          <a:stretch>
            <a:fillRect/>
          </a:stretch>
        </p:blipFill>
        <p:spPr>
          <a:xfrm>
            <a:off x="2855217" y="3932700"/>
            <a:ext cx="3669501" cy="1809666"/>
          </a:xfrm>
          <a:prstGeom prst="rect">
            <a:avLst/>
          </a:prstGeom>
        </p:spPr>
      </p:pic>
    </p:spTree>
    <p:extLst>
      <p:ext uri="{BB962C8B-B14F-4D97-AF65-F5344CB8AC3E}">
        <p14:creationId xmlns:p14="http://schemas.microsoft.com/office/powerpoint/2010/main" val="373320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6356" y="866588"/>
            <a:ext cx="2400300" cy="1123950"/>
          </a:xfrm>
          <a:prstGeom prst="rect">
            <a:avLst/>
          </a:prstGeom>
        </p:spPr>
      </p:pic>
      <p:sp>
        <p:nvSpPr>
          <p:cNvPr id="3" name="Rectangle 2"/>
          <p:cNvSpPr/>
          <p:nvPr/>
        </p:nvSpPr>
        <p:spPr>
          <a:xfrm>
            <a:off x="162838" y="182754"/>
            <a:ext cx="3429000" cy="853567"/>
          </a:xfrm>
          <a:prstGeom prst="rect">
            <a:avLst/>
          </a:prstGeom>
        </p:spPr>
        <p:txBody>
          <a:bodyPr>
            <a:spAutoFit/>
          </a:bodyPr>
          <a:lstStyle/>
          <a:p>
            <a:pPr>
              <a:lnSpc>
                <a:spcPct val="107000"/>
              </a:lnSpc>
              <a:spcAft>
                <a:spcPts val="800"/>
              </a:spcAft>
            </a:pPr>
            <a:r>
              <a:rPr lang="en-GB" sz="2000" b="1" dirty="0">
                <a:solidFill>
                  <a:srgbClr val="86E500"/>
                </a:solidFill>
                <a:latin typeface="Segoe UI" panose="020B0502040204020203" pitchFamily="34" charset="0"/>
                <a:ea typeface="Calibri" panose="020F0502020204030204" pitchFamily="34" charset="0"/>
                <a:cs typeface="Times New Roman" panose="02020603050405020304" pitchFamily="18" charset="0"/>
              </a:rPr>
              <a:t>Product Datasheet</a:t>
            </a:r>
            <a:endParaRPr lang="en-GB" sz="1600" dirty="0">
              <a:solidFill>
                <a:srgbClr val="86E5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Segoe UI" panose="020B0502040204020203" pitchFamily="34" charset="0"/>
                <a:ea typeface="Calibri" panose="020F0502020204030204" pitchFamily="34" charset="0"/>
                <a:cs typeface="Times New Roman" panose="02020603050405020304" pitchFamily="18" charset="0"/>
              </a:rPr>
              <a:t>AppSense DataNow 4.1</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6839" y="182754"/>
            <a:ext cx="1524003" cy="377953"/>
          </a:xfrm>
          <a:prstGeom prst="rect">
            <a:avLst/>
          </a:prstGeom>
        </p:spPr>
      </p:pic>
      <p:sp>
        <p:nvSpPr>
          <p:cNvPr id="6" name="Rectangle 5"/>
          <p:cNvSpPr/>
          <p:nvPr/>
        </p:nvSpPr>
        <p:spPr>
          <a:xfrm>
            <a:off x="162838" y="1099160"/>
            <a:ext cx="2455102" cy="713982"/>
          </a:xfrm>
          <a:prstGeom prst="rect">
            <a:avLst/>
          </a:prstGeom>
          <a:solidFill>
            <a:srgbClr val="86E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13151" y="1124211"/>
            <a:ext cx="3432131" cy="923330"/>
          </a:xfrm>
          <a:prstGeom prst="rect">
            <a:avLst/>
          </a:prstGeom>
          <a:noFill/>
        </p:spPr>
        <p:txBody>
          <a:bodyPr wrap="square" rtlCol="0">
            <a:spAutoFit/>
          </a:bodyPr>
          <a:lstStyle/>
          <a:p>
            <a:r>
              <a:rPr lang="en-GB" b="1" dirty="0">
                <a:solidFill>
                  <a:schemeClr val="bg1"/>
                </a:solidFill>
                <a:latin typeface="Segoe UI" panose="020B0502040204020203" pitchFamily="34" charset="0"/>
                <a:ea typeface="Calibri" panose="020F0502020204030204" pitchFamily="34" charset="0"/>
                <a:cs typeface="Times New Roman" panose="02020603050405020304" pitchFamily="18" charset="0"/>
              </a:rPr>
              <a:t>Effortless data migration and secure file sync</a:t>
            </a:r>
            <a:endPar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9" name="TextBox 8"/>
          <p:cNvSpPr txBox="1"/>
          <p:nvPr/>
        </p:nvSpPr>
        <p:spPr>
          <a:xfrm>
            <a:off x="162838" y="1938803"/>
            <a:ext cx="6358004" cy="8356134"/>
          </a:xfrm>
          <a:prstGeom prst="rect">
            <a:avLst/>
          </a:prstGeom>
          <a:noFill/>
        </p:spPr>
        <p:txBody>
          <a:bodyPr wrap="square" rtlCol="0">
            <a:spAutoFit/>
          </a:bodyPr>
          <a:lstStyle/>
          <a:p>
            <a:r>
              <a:rPr lang="en-GB" sz="900" b="1" dirty="0">
                <a:latin typeface="Segoe UI" panose="020B0502040204020203" pitchFamily="34" charset="0"/>
                <a:cs typeface="Segoe UI" panose="020B0502040204020203" pitchFamily="34" charset="0"/>
              </a:rPr>
              <a:t>Flexible sync options</a:t>
            </a:r>
          </a:p>
          <a:p>
            <a:r>
              <a:rPr lang="en-GB" sz="900" dirty="0">
                <a:latin typeface="Segoe UI" panose="020B0502040204020203" pitchFamily="34" charset="0"/>
                <a:cs typeface="Segoe UI" panose="020B0502040204020203" pitchFamily="34" charset="0"/>
              </a:rPr>
              <a:t>DataNow is the only file access and migration solution designed to ease the burden on IT departments during Windows migration and desktop transformation projects. It’s granular sync mechanism allows user files to be synced to back-end storage or streamed locally to user desktops either:</a:t>
            </a:r>
          </a:p>
          <a:p>
            <a:endParaRPr lang="en-GB" sz="900" dirty="0">
              <a:latin typeface="Segoe UI" panose="020B0502040204020203" pitchFamily="34" charset="0"/>
              <a:cs typeface="Segoe UI" panose="020B0502040204020203" pitchFamily="34" charset="0"/>
            </a:endParaRPr>
          </a:p>
          <a:p>
            <a:pPr marL="628650" lvl="1" indent="-171450">
              <a:buFont typeface="Wingdings" panose="05000000000000000000" pitchFamily="2" charset="2"/>
              <a:buChar char="§"/>
            </a:pPr>
            <a:r>
              <a:rPr lang="en-GB" sz="900" dirty="0">
                <a:latin typeface="Segoe UI" panose="020B0502040204020203" pitchFamily="34" charset="0"/>
                <a:cs typeface="Segoe UI" panose="020B0502040204020203" pitchFamily="34" charset="0"/>
              </a:rPr>
              <a:t>In the background</a:t>
            </a:r>
          </a:p>
          <a:p>
            <a:pPr marL="628650" lvl="1" indent="-171450">
              <a:buFont typeface="Wingdings" panose="05000000000000000000" pitchFamily="2" charset="2"/>
              <a:buChar char="§"/>
            </a:pPr>
            <a:r>
              <a:rPr lang="en-GB" sz="900" dirty="0">
                <a:latin typeface="Segoe UI" panose="020B0502040204020203" pitchFamily="34" charset="0"/>
                <a:cs typeface="Segoe UI" panose="020B0502040204020203" pitchFamily="34" charset="0"/>
              </a:rPr>
              <a:t>On-demand</a:t>
            </a:r>
          </a:p>
          <a:p>
            <a:pPr marL="628650" lvl="1" indent="-171450">
              <a:buFont typeface="Wingdings" panose="05000000000000000000" pitchFamily="2" charset="2"/>
              <a:buChar char="§"/>
            </a:pPr>
            <a:r>
              <a:rPr lang="en-GB" sz="900" dirty="0">
                <a:latin typeface="Segoe UI" panose="020B0502040204020203" pitchFamily="34" charset="0"/>
                <a:cs typeface="Segoe UI" panose="020B0502040204020203" pitchFamily="34" charset="0"/>
              </a:rPr>
              <a:t>In real-time</a:t>
            </a:r>
          </a:p>
          <a:p>
            <a:pPr marL="171450" indent="-171450">
              <a:buFont typeface="Wingdings" panose="05000000000000000000" pitchFamily="2" charset="2"/>
              <a:buChar char="§"/>
            </a:pPr>
            <a:endParaRPr lang="en-GB" sz="900" dirty="0">
              <a:latin typeface="Segoe UI" panose="020B0502040204020203" pitchFamily="34" charset="0"/>
              <a:cs typeface="Segoe UI" panose="020B0502040204020203" pitchFamily="34" charset="0"/>
            </a:endParaRPr>
          </a:p>
          <a:p>
            <a:r>
              <a:rPr lang="en-GB" sz="900" dirty="0">
                <a:latin typeface="Segoe UI" panose="020B0502040204020203" pitchFamily="34" charset="0"/>
                <a:cs typeface="Segoe UI" panose="020B0502040204020203" pitchFamily="34" charset="0"/>
              </a:rPr>
              <a:t>These elective data sync methods allow users to access files as-and-when they need them without incurring costly storage and bandwidth penalties associated with limited local disk resources or slow network links. </a:t>
            </a:r>
          </a:p>
          <a:p>
            <a:endParaRPr lang="en-GB" sz="900" dirty="0">
              <a:latin typeface="Segoe UI" panose="020B0502040204020203" pitchFamily="34" charset="0"/>
              <a:cs typeface="Segoe UI" panose="020B0502040204020203" pitchFamily="34" charset="0"/>
            </a:endParaRPr>
          </a:p>
          <a:p>
            <a:r>
              <a:rPr lang="en-GB" sz="900" dirty="0">
                <a:latin typeface="Segoe UI" panose="020B0502040204020203" pitchFamily="34" charset="0"/>
                <a:cs typeface="Segoe UI" panose="020B0502040204020203" pitchFamily="34" charset="0"/>
              </a:rPr>
              <a:t>In addition, any file type or file size can be managed and an efficient delta sync mechanism ensures large files, including in-use Outlook PST files, can be synced from the endpoint, sending only the relevant changes made, significantly reducing network traffic and sync time and providing complete endpoint coverage of your users’ data needs.</a:t>
            </a:r>
          </a:p>
          <a:p>
            <a:endParaRPr lang="en-GB" sz="900" dirty="0">
              <a:latin typeface="Segoe UI" panose="020B0502040204020203" pitchFamily="34" charset="0"/>
              <a:cs typeface="Segoe UI" panose="020B0502040204020203" pitchFamily="34" charset="0"/>
            </a:endParaRPr>
          </a:p>
          <a:p>
            <a:r>
              <a:rPr lang="en-GB" sz="900" b="1" dirty="0">
                <a:latin typeface="Segoe UI" panose="020B0502040204020203" pitchFamily="34" charset="0"/>
                <a:cs typeface="Segoe UI" panose="020B0502040204020203" pitchFamily="34" charset="0"/>
              </a:rPr>
              <a:t>Ghost files</a:t>
            </a:r>
          </a:p>
          <a:p>
            <a:r>
              <a:rPr lang="en-GB" sz="900" dirty="0">
                <a:latin typeface="Segoe UI" panose="020B0502040204020203" pitchFamily="34" charset="0"/>
                <a:cs typeface="Segoe UI" panose="020B0502040204020203" pitchFamily="34" charset="0"/>
              </a:rPr>
              <a:t>The sync mechanism included with DataNow enables users to view files held centrally in your datacenter or cloud storage without having to download the files locally first. This introduces huge savings on network usage, particularly for devices being used over limited bandwidth connections, and also allows users to search files whilst offline.</a:t>
            </a: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r>
              <a:rPr lang="en-GB" sz="900" dirty="0">
                <a:latin typeface="Segoe UI" panose="020B0502040204020203" pitchFamily="34" charset="0"/>
                <a:cs typeface="Segoe UI" panose="020B0502040204020203" pitchFamily="34" charset="0"/>
              </a:rPr>
              <a:t>Resumable uploads and downloads for all file types also ensures against data loss in the event of network outages or poor connectivity.</a:t>
            </a:r>
          </a:p>
          <a:p>
            <a:endParaRPr lang="en-GB" sz="900" dirty="0">
              <a:latin typeface="Segoe UI" panose="020B0502040204020203" pitchFamily="34" charset="0"/>
              <a:cs typeface="Segoe UI" panose="020B0502040204020203" pitchFamily="34" charset="0"/>
            </a:endParaRPr>
          </a:p>
          <a:p>
            <a:r>
              <a:rPr lang="en-GB" sz="900" b="1" dirty="0">
                <a:latin typeface="Segoe UI" panose="020B0502040204020203" pitchFamily="34" charset="0"/>
                <a:cs typeface="Segoe UI" panose="020B0502040204020203" pitchFamily="34" charset="0"/>
              </a:rPr>
              <a:t>Enterprise ready</a:t>
            </a:r>
          </a:p>
          <a:p>
            <a:r>
              <a:rPr lang="en-GB" sz="900" dirty="0">
                <a:latin typeface="Segoe UI" panose="020B0502040204020203" pitchFamily="34" charset="0"/>
                <a:cs typeface="Segoe UI" panose="020B0502040204020203" pitchFamily="34" charset="0"/>
              </a:rPr>
              <a:t>DataNow integrates seamlessly with your existing Active Directory for user management and authentication and provides single sign-on, with or without Kerberos Authentication. For large-scale migration projects, DataNow clusters can be configured to distribute load and cater for geo-located users.</a:t>
            </a:r>
          </a:p>
          <a:p>
            <a:endParaRPr lang="en-GB" sz="900" dirty="0">
              <a:latin typeface="Segoe UI" panose="020B0502040204020203" pitchFamily="34" charset="0"/>
              <a:cs typeface="Segoe UI" panose="020B0502040204020203" pitchFamily="34" charset="0"/>
            </a:endParaRPr>
          </a:p>
          <a:p>
            <a:r>
              <a:rPr lang="en-GB" sz="900" b="1" dirty="0">
                <a:latin typeface="Segoe UI" panose="020B0502040204020203" pitchFamily="34" charset="0"/>
                <a:cs typeface="Segoe UI" panose="020B0502040204020203" pitchFamily="34" charset="0"/>
              </a:rPr>
              <a:t>Optimized for VDI environments</a:t>
            </a:r>
          </a:p>
          <a:p>
            <a:r>
              <a:rPr lang="en-GB" sz="900" dirty="0">
                <a:latin typeface="Segoe UI" panose="020B0502040204020203" pitchFamily="34" charset="0"/>
                <a:cs typeface="Segoe UI" panose="020B0502040204020203" pitchFamily="34" charset="0"/>
              </a:rPr>
              <a:t>DataNow’s on-demand access to user data ensures migration from physical to non-persistent VDI desktops can be realized by streaming users’ files to the desktop at logon or on-demand as required.</a:t>
            </a:r>
          </a:p>
          <a:p>
            <a:endParaRPr lang="en-GB" sz="900" dirty="0">
              <a:latin typeface="Segoe UI" panose="020B0502040204020203" pitchFamily="34" charset="0"/>
              <a:cs typeface="Segoe UI" panose="020B0502040204020203" pitchFamily="34" charset="0"/>
            </a:endParaRPr>
          </a:p>
          <a:p>
            <a:r>
              <a:rPr lang="en-GB" sz="900" b="1" dirty="0">
                <a:latin typeface="Segoe UI" panose="020B0502040204020203" pitchFamily="34" charset="0"/>
                <a:cs typeface="Segoe UI" panose="020B0502040204020203" pitchFamily="34" charset="0"/>
              </a:rPr>
              <a:t>Granular access policy engine</a:t>
            </a:r>
          </a:p>
          <a:p>
            <a:r>
              <a:rPr lang="en-GB" sz="900" dirty="0">
                <a:latin typeface="Segoe UI" panose="020B0502040204020203" pitchFamily="34" charset="0"/>
                <a:cs typeface="Segoe UI" panose="020B0502040204020203" pitchFamily="34" charset="0"/>
              </a:rPr>
              <a:t>DataNow respects and enforces file access controls on your existing network storage including NTFS permissions and includes Distributed File System (DFS) support with Access Based Enumeration, so no changes are required to your existing environments.</a:t>
            </a:r>
          </a:p>
          <a:p>
            <a:endParaRPr lang="en-GB" sz="900" dirty="0">
              <a:latin typeface="Segoe UI" panose="020B0502040204020203" pitchFamily="34" charset="0"/>
              <a:cs typeface="Segoe UI" panose="020B0502040204020203" pitchFamily="34" charset="0"/>
            </a:endParaRPr>
          </a:p>
          <a:p>
            <a:r>
              <a:rPr lang="en-GB" sz="900" b="1" dirty="0">
                <a:latin typeface="Segoe UI" panose="020B0502040204020203" pitchFamily="34" charset="0"/>
                <a:cs typeface="Segoe UI" panose="020B0502040204020203" pitchFamily="34" charset="0"/>
              </a:rPr>
              <a:t>End-to-end security</a:t>
            </a:r>
          </a:p>
          <a:p>
            <a:r>
              <a:rPr lang="en-GB" sz="900" dirty="0">
                <a:latin typeface="Segoe UI" panose="020B0502040204020203" pitchFamily="34" charset="0"/>
                <a:cs typeface="Segoe UI" panose="020B0502040204020203" pitchFamily="34" charset="0"/>
              </a:rPr>
              <a:t>DataNow keeps files secure without IT imposing VPN headaches on users. SMB2 and SMB3 support with end-to-end file encryption ensures data is secured </a:t>
            </a:r>
            <a:r>
              <a:rPr lang="en-GB" sz="900">
                <a:latin typeface="Segoe UI" panose="020B0502040204020203" pitchFamily="34" charset="0"/>
                <a:cs typeface="Segoe UI" panose="020B0502040204020203" pitchFamily="34" charset="0"/>
              </a:rPr>
              <a:t>in transit.</a:t>
            </a:r>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r>
              <a:rPr lang="en-GB" sz="800" b="1" dirty="0">
                <a:latin typeface="Segoe UI" panose="020B0502040204020203" pitchFamily="34" charset="0"/>
                <a:cs typeface="Segoe UI" panose="020B0502040204020203" pitchFamily="34" charset="0"/>
              </a:rPr>
              <a:t>Find out more</a:t>
            </a:r>
          </a:p>
          <a:p>
            <a:r>
              <a:rPr lang="en-GB" sz="800" dirty="0">
                <a:latin typeface="Segoe UI" panose="020B0502040204020203" pitchFamily="34" charset="0"/>
                <a:cs typeface="Segoe UI" panose="020B0502040204020203" pitchFamily="34" charset="0"/>
              </a:rPr>
              <a:t>Visit </a:t>
            </a:r>
            <a:r>
              <a:rPr lang="en-GB" sz="800" b="1" dirty="0">
                <a:latin typeface="Segoe UI" panose="020B0502040204020203" pitchFamily="34" charset="0"/>
                <a:cs typeface="Segoe UI" panose="020B0502040204020203" pitchFamily="34" charset="0"/>
                <a:hlinkClick r:id="rId4"/>
              </a:rPr>
              <a:t>www.appsense.com/DataNow</a:t>
            </a:r>
            <a:r>
              <a:rPr lang="en-GB" sz="800" dirty="0">
                <a:latin typeface="Segoe UI" panose="020B0502040204020203" pitchFamily="34" charset="0"/>
                <a:cs typeface="Segoe UI" panose="020B0502040204020203" pitchFamily="34" charset="0"/>
              </a:rPr>
              <a:t> to learn more and request a demo</a:t>
            </a:r>
          </a:p>
          <a:p>
            <a:r>
              <a:rPr lang="en-GB" sz="800" dirty="0">
                <a:latin typeface="Segoe UI" panose="020B0502040204020203" pitchFamily="34" charset="0"/>
                <a:cs typeface="Segoe UI" panose="020B0502040204020203" pitchFamily="34" charset="0"/>
              </a:rPr>
              <a:t>or email: </a:t>
            </a:r>
            <a:r>
              <a:rPr lang="en-GB" sz="800" b="1" dirty="0">
                <a:latin typeface="Segoe UI" panose="020B0502040204020203" pitchFamily="34" charset="0"/>
                <a:cs typeface="Segoe UI" panose="020B0502040204020203" pitchFamily="34" charset="0"/>
                <a:hlinkClick r:id="rId5"/>
              </a:rPr>
              <a:t>iwanttoknowmore@appsense.com</a:t>
            </a:r>
            <a:endParaRPr lang="en-GB" sz="800" b="1"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a:p>
            <a:endParaRPr lang="en-GB" sz="900" dirty="0">
              <a:latin typeface="Segoe UI" panose="020B0502040204020203" pitchFamily="34" charset="0"/>
              <a:cs typeface="Segoe UI" panose="020B0502040204020203" pitchFamily="34" charset="0"/>
            </a:endParaRPr>
          </a:p>
        </p:txBody>
      </p:sp>
      <p:grpSp>
        <p:nvGrpSpPr>
          <p:cNvPr id="4" name="Group 3"/>
          <p:cNvGrpSpPr/>
          <p:nvPr/>
        </p:nvGrpSpPr>
        <p:grpSpPr>
          <a:xfrm>
            <a:off x="734397" y="4878678"/>
            <a:ext cx="5269043" cy="1292406"/>
            <a:chOff x="734397" y="4878678"/>
            <a:chExt cx="5269043" cy="1292406"/>
          </a:xfrm>
        </p:grpSpPr>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4397" y="4878678"/>
              <a:ext cx="5269043" cy="1292406"/>
            </a:xfrm>
            <a:prstGeom prst="rect">
              <a:avLst/>
            </a:prstGeom>
          </p:spPr>
        </p:pic>
        <p:sp>
          <p:nvSpPr>
            <p:cNvPr id="14" name="TextBox 13"/>
            <p:cNvSpPr txBox="1"/>
            <p:nvPr/>
          </p:nvSpPr>
          <p:spPr>
            <a:xfrm>
              <a:off x="3352097" y="5763369"/>
              <a:ext cx="533474" cy="369332"/>
            </a:xfrm>
            <a:prstGeom prst="rect">
              <a:avLst/>
            </a:prstGeom>
            <a:noFill/>
          </p:spPr>
          <p:txBody>
            <a:bodyPr wrap="square" rtlCol="0">
              <a:spAutoFit/>
            </a:bodyPr>
            <a:lstStyle/>
            <a:p>
              <a:pPr algn="ctr"/>
              <a:r>
                <a:rPr lang="en-GB" sz="900" dirty="0">
                  <a:latin typeface="Segoe UI" panose="020B0502040204020203" pitchFamily="34" charset="0"/>
                  <a:cs typeface="Segoe UI" panose="020B0502040204020203" pitchFamily="34" charset="0"/>
                </a:rPr>
                <a:t>Ghost file</a:t>
              </a:r>
            </a:p>
          </p:txBody>
        </p:sp>
        <p:sp>
          <p:nvSpPr>
            <p:cNvPr id="15" name="TextBox 14"/>
            <p:cNvSpPr txBox="1"/>
            <p:nvPr/>
          </p:nvSpPr>
          <p:spPr>
            <a:xfrm>
              <a:off x="4996656" y="5786843"/>
              <a:ext cx="533474" cy="369332"/>
            </a:xfrm>
            <a:prstGeom prst="rect">
              <a:avLst/>
            </a:prstGeom>
            <a:noFill/>
          </p:spPr>
          <p:txBody>
            <a:bodyPr wrap="square" rtlCol="0">
              <a:spAutoFit/>
            </a:bodyPr>
            <a:lstStyle/>
            <a:p>
              <a:pPr algn="ctr"/>
              <a:r>
                <a:rPr lang="en-GB" sz="900" dirty="0">
                  <a:latin typeface="Segoe UI" panose="020B0502040204020203" pitchFamily="34" charset="0"/>
                  <a:cs typeface="Segoe UI" panose="020B0502040204020203" pitchFamily="34" charset="0"/>
                </a:rPr>
                <a:t>Ghost file</a:t>
              </a:r>
            </a:p>
          </p:txBody>
        </p:sp>
        <p:sp>
          <p:nvSpPr>
            <p:cNvPr id="20" name="Arrow: Down 19"/>
            <p:cNvSpPr/>
            <p:nvPr/>
          </p:nvSpPr>
          <p:spPr>
            <a:xfrm>
              <a:off x="3555610" y="5589107"/>
              <a:ext cx="126448" cy="200294"/>
            </a:xfrm>
            <a:prstGeom prst="downArrow">
              <a:avLst/>
            </a:prstGeom>
            <a:solidFill>
              <a:srgbClr val="868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Down 20"/>
            <p:cNvSpPr/>
            <p:nvPr/>
          </p:nvSpPr>
          <p:spPr>
            <a:xfrm>
              <a:off x="5200169" y="5589107"/>
              <a:ext cx="126448" cy="200294"/>
            </a:xfrm>
            <a:prstGeom prst="downArrow">
              <a:avLst/>
            </a:prstGeom>
            <a:solidFill>
              <a:srgbClr val="868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6230943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TotalTime>
  <Words>899</Words>
  <Application>Microsoft Office PowerPoint</Application>
  <PresentationFormat>A4 Paper (210x297 mm)</PresentationFormat>
  <Paragraphs>102</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Segoe UI</vt:lpstr>
      <vt:lpstr>Segoe UI Black</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Sills</dc:creator>
  <cp:lastModifiedBy>Oliver Sills</cp:lastModifiedBy>
  <cp:revision>29</cp:revision>
  <dcterms:created xsi:type="dcterms:W3CDTF">2017-01-05T10:38:14Z</dcterms:created>
  <dcterms:modified xsi:type="dcterms:W3CDTF">2017-01-06T09:12:42Z</dcterms:modified>
</cp:coreProperties>
</file>